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57" r:id="rId3"/>
    <p:sldId id="258" r:id="rId4"/>
    <p:sldId id="259" r:id="rId5"/>
    <p:sldId id="294" r:id="rId6"/>
    <p:sldId id="261" r:id="rId7"/>
    <p:sldId id="262" r:id="rId8"/>
    <p:sldId id="263" r:id="rId9"/>
    <p:sldId id="264" r:id="rId10"/>
    <p:sldId id="292" r:id="rId11"/>
    <p:sldId id="265" r:id="rId12"/>
    <p:sldId id="266" r:id="rId13"/>
    <p:sldId id="267" r:id="rId14"/>
    <p:sldId id="268" r:id="rId15"/>
    <p:sldId id="269" r:id="rId16"/>
    <p:sldId id="270" r:id="rId17"/>
    <p:sldId id="271" r:id="rId18"/>
    <p:sldId id="272" r:id="rId19"/>
    <p:sldId id="274" r:id="rId20"/>
    <p:sldId id="275" r:id="rId21"/>
    <p:sldId id="295" r:id="rId22"/>
    <p:sldId id="276" r:id="rId23"/>
    <p:sldId id="277" r:id="rId24"/>
    <p:sldId id="278" r:id="rId25"/>
    <p:sldId id="330" r:id="rId26"/>
    <p:sldId id="331" r:id="rId27"/>
    <p:sldId id="273" r:id="rId28"/>
    <p:sldId id="279" r:id="rId29"/>
    <p:sldId id="280" r:id="rId30"/>
    <p:sldId id="281" r:id="rId31"/>
    <p:sldId id="293" r:id="rId32"/>
    <p:sldId id="282" r:id="rId33"/>
    <p:sldId id="290" r:id="rId34"/>
    <p:sldId id="332" r:id="rId35"/>
    <p:sldId id="291" r:id="rId36"/>
    <p:sldId id="333" r:id="rId37"/>
    <p:sldId id="283" r:id="rId38"/>
    <p:sldId id="285" r:id="rId39"/>
    <p:sldId id="286" r:id="rId40"/>
    <p:sldId id="287" r:id="rId41"/>
    <p:sldId id="328" r:id="rId42"/>
    <p:sldId id="318" r:id="rId43"/>
    <p:sldId id="319" r:id="rId44"/>
    <p:sldId id="284" r:id="rId45"/>
    <p:sldId id="320" r:id="rId46"/>
    <p:sldId id="306" r:id="rId47"/>
    <p:sldId id="326" r:id="rId48"/>
    <p:sldId id="327" r:id="rId49"/>
    <p:sldId id="28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2" autoAdjust="0"/>
    <p:restoredTop sz="94660"/>
  </p:normalViewPr>
  <p:slideViewPr>
    <p:cSldViewPr snapToGrid="0">
      <p:cViewPr varScale="1">
        <p:scale>
          <a:sx n="87" d="100"/>
          <a:sy n="87" d="100"/>
        </p:scale>
        <p:origin x="53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AshFile1.ashrae.org\staff\RMasterson\Membership\Dashboard\Data\YEA%20Sta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YEA Growth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Total YEA members</c:v>
                </c:pt>
              </c:strCache>
            </c:strRef>
          </c:tx>
          <c:spPr>
            <a:solidFill>
              <a:schemeClr val="accent1"/>
            </a:solidFill>
            <a:ln>
              <a:noFill/>
            </a:ln>
            <a:effectLst/>
          </c:spPr>
          <c:invertIfNegative val="0"/>
          <c:dLbls>
            <c:dLbl>
              <c:idx val="0"/>
              <c:layout>
                <c:manualLayout>
                  <c:x val="0"/>
                  <c:y val="6.824148391954108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6B9F-4A72-B8C8-0D92C6761809}"/>
                </c:ext>
                <c:ext xmlns:c15="http://schemas.microsoft.com/office/drawing/2012/chart" uri="{CE6537A1-D6FC-4f65-9D91-7224C49458BB}"/>
              </c:extLst>
            </c:dLbl>
            <c:dLbl>
              <c:idx val="1"/>
              <c:layout>
                <c:manualLayout>
                  <c:x val="-1.8092832457065231E-3"/>
                  <c:y val="7.207206233382147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6B9F-4A72-B8C8-0D92C6761809}"/>
                </c:ext>
                <c:ext xmlns:c15="http://schemas.microsoft.com/office/drawing/2012/chart" uri="{CE6537A1-D6FC-4f65-9D91-7224C49458BB}"/>
              </c:extLst>
            </c:dLbl>
            <c:dLbl>
              <c:idx val="2"/>
              <c:layout>
                <c:manualLayout>
                  <c:x val="3.3762649887794511E-17"/>
                  <c:y val="6.177605342898983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6B9F-4A72-B8C8-0D92C6761809}"/>
                </c:ext>
                <c:ext xmlns:c15="http://schemas.microsoft.com/office/drawing/2012/chart" uri="{CE6537A1-D6FC-4f65-9D91-7224C49458BB}"/>
              </c:extLst>
            </c:dLbl>
            <c:dLbl>
              <c:idx val="3"/>
              <c:layout>
                <c:manualLayout>
                  <c:x val="0"/>
                  <c:y val="6.177605342898983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6B9F-4A72-B8C8-0D92C6761809}"/>
                </c:ext>
                <c:ext xmlns:c15="http://schemas.microsoft.com/office/drawing/2012/chart" uri="{CE6537A1-D6FC-4f65-9D91-7224C49458BB}"/>
              </c:extLst>
            </c:dLbl>
            <c:dLbl>
              <c:idx val="4"/>
              <c:layout>
                <c:manualLayout>
                  <c:x val="-6.7525299775589021E-17"/>
                  <c:y val="6.177605342898983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6B9F-4A72-B8C8-0D92C6761809}"/>
                </c:ext>
                <c:ext xmlns:c15="http://schemas.microsoft.com/office/drawing/2012/chart" uri="{CE6537A1-D6FC-4f65-9D91-7224C49458BB}"/>
              </c:extLst>
            </c:dLbl>
            <c:dLbl>
              <c:idx val="5"/>
              <c:layout>
                <c:manualLayout>
                  <c:x val="0"/>
                  <c:y val="6.177605342898983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6B9F-4A72-B8C8-0D92C6761809}"/>
                </c:ext>
                <c:ext xmlns:c15="http://schemas.microsoft.com/office/drawing/2012/chart" uri="{CE6537A1-D6FC-4f65-9D91-7224C49458BB}"/>
              </c:extLst>
            </c:dLbl>
            <c:dLbl>
              <c:idx val="6"/>
              <c:layout>
                <c:manualLayout>
                  <c:x val="-1.2933419081163168E-16"/>
                  <c:y val="5.957448139263554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6B9F-4A72-B8C8-0D92C6761809}"/>
                </c:ext>
                <c:ext xmlns:c15="http://schemas.microsoft.com/office/drawing/2012/chart" uri="{CE6537A1-D6FC-4f65-9D91-7224C49458BB}"/>
              </c:extLst>
            </c:dLbl>
            <c:dLbl>
              <c:idx val="7"/>
              <c:layout>
                <c:manualLayout>
                  <c:x val="0"/>
                  <c:y val="6.177605342898986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6B9F-4A72-B8C8-0D92C6761809}"/>
                </c:ext>
                <c:ext xmlns:c15="http://schemas.microsoft.com/office/drawing/2012/chart" uri="{CE6537A1-D6FC-4f65-9D91-7224C49458BB}"/>
              </c:extLst>
            </c:dLbl>
            <c:dLbl>
              <c:idx val="8"/>
              <c:layout>
                <c:manualLayout>
                  <c:x val="1.7137958270016225E-3"/>
                  <c:y val="5.427409572198324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6B9F-4A72-B8C8-0D92C6761809}"/>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Sheet1!$A$8:$A$16</c:f>
              <c:strCache>
                <c:ptCount val="9"/>
                <c:pt idx="0">
                  <c:v>2011-2012</c:v>
                </c:pt>
                <c:pt idx="1">
                  <c:v>2012-2013</c:v>
                </c:pt>
                <c:pt idx="2">
                  <c:v>2013-2014</c:v>
                </c:pt>
                <c:pt idx="3">
                  <c:v>2014-2015</c:v>
                </c:pt>
                <c:pt idx="4">
                  <c:v>2015-2016</c:v>
                </c:pt>
                <c:pt idx="5">
                  <c:v>2016-2017</c:v>
                </c:pt>
                <c:pt idx="6">
                  <c:v>2016-2017</c:v>
                </c:pt>
                <c:pt idx="7">
                  <c:v>2017-2018</c:v>
                </c:pt>
                <c:pt idx="8">
                  <c:v>2018-2019</c:v>
                </c:pt>
              </c:strCache>
            </c:strRef>
          </c:cat>
          <c:val>
            <c:numRef>
              <c:f>Sheet1!$B$8:$B$16</c:f>
              <c:numCache>
                <c:formatCode>#,##0</c:formatCode>
                <c:ptCount val="9"/>
                <c:pt idx="0">
                  <c:v>6737</c:v>
                </c:pt>
                <c:pt idx="1">
                  <c:v>7206</c:v>
                </c:pt>
                <c:pt idx="2">
                  <c:v>7576</c:v>
                </c:pt>
                <c:pt idx="3">
                  <c:v>7996</c:v>
                </c:pt>
                <c:pt idx="4">
                  <c:v>8728</c:v>
                </c:pt>
                <c:pt idx="5">
                  <c:v>9426</c:v>
                </c:pt>
                <c:pt idx="6">
                  <c:v>9900</c:v>
                </c:pt>
                <c:pt idx="7">
                  <c:v>10505</c:v>
                </c:pt>
                <c:pt idx="8">
                  <c:v>10787</c:v>
                </c:pt>
              </c:numCache>
            </c:numRef>
          </c:val>
          <c:extLst xmlns:c16r2="http://schemas.microsoft.com/office/drawing/2015/06/chart">
            <c:ext xmlns:c16="http://schemas.microsoft.com/office/drawing/2014/chart" uri="{C3380CC4-5D6E-409C-BE32-E72D297353CC}">
              <c16:uniqueId val="{00000009-6B9F-4A72-B8C8-0D92C6761809}"/>
            </c:ext>
          </c:extLst>
        </c:ser>
        <c:dLbls>
          <c:showLegendKey val="0"/>
          <c:showVal val="0"/>
          <c:showCatName val="0"/>
          <c:showSerName val="0"/>
          <c:showPercent val="0"/>
          <c:showBubbleSize val="0"/>
        </c:dLbls>
        <c:gapWidth val="87"/>
        <c:overlap val="-27"/>
        <c:axId val="818562936"/>
        <c:axId val="818562544"/>
      </c:barChart>
      <c:lineChart>
        <c:grouping val="standard"/>
        <c:varyColors val="0"/>
        <c:ser>
          <c:idx val="1"/>
          <c:order val="1"/>
          <c:tx>
            <c:strRef>
              <c:f>Sheet1!$D$1</c:f>
              <c:strCache>
                <c:ptCount val="1"/>
                <c:pt idx="0">
                  <c:v>% of total membership</c:v>
                </c:pt>
              </c:strCache>
            </c:strRef>
          </c:tx>
          <c:spPr>
            <a:ln w="28575" cap="rnd">
              <a:solidFill>
                <a:schemeClr val="accent2"/>
              </a:solidFill>
              <a:round/>
            </a:ln>
            <a:effectLst/>
          </c:spPr>
          <c:marker>
            <c:symbol val="none"/>
          </c:marker>
          <c:dLbls>
            <c:dLbl>
              <c:idx val="0"/>
              <c:layout>
                <c:manualLayout>
                  <c:x val="-4.4558691502042197E-2"/>
                  <c:y val="-3.937008687665842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6B9F-4A72-B8C8-0D92C6761809}"/>
                </c:ext>
                <c:ext xmlns:c15="http://schemas.microsoft.com/office/drawing/2012/chart" uri="{CE6537A1-D6FC-4f65-9D91-7224C49458BB}"/>
              </c:extLst>
            </c:dLbl>
            <c:dLbl>
              <c:idx val="1"/>
              <c:layout>
                <c:manualLayout>
                  <c:x val="-5.0749711649365627E-2"/>
                  <c:y val="-6.520805639726708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6B9F-4A72-B8C8-0D92C6761809}"/>
                </c:ext>
                <c:ext xmlns:c15="http://schemas.microsoft.com/office/drawing/2012/chart" uri="{CE6537A1-D6FC-4f65-9D91-7224C49458BB}"/>
              </c:extLst>
            </c:dLbl>
            <c:dLbl>
              <c:idx val="2"/>
              <c:layout>
                <c:manualLayout>
                  <c:x val="-5.3056516724336797E-2"/>
                  <c:y val="-6.520805639726703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6B9F-4A72-B8C8-0D92C6761809}"/>
                </c:ext>
                <c:ext xmlns:c15="http://schemas.microsoft.com/office/drawing/2012/chart" uri="{CE6537A1-D6FC-4f65-9D91-7224C49458BB}"/>
              </c:extLst>
            </c:dLbl>
            <c:dLbl>
              <c:idx val="3"/>
              <c:layout>
                <c:manualLayout>
                  <c:x val="-5.0749711649365627E-2"/>
                  <c:y val="-8.23680712386531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6B9F-4A72-B8C8-0D92C6761809}"/>
                </c:ext>
                <c:ext xmlns:c15="http://schemas.microsoft.com/office/drawing/2012/chart" uri="{CE6537A1-D6FC-4f65-9D91-7224C49458BB}"/>
              </c:extLst>
            </c:dLbl>
            <c:dLbl>
              <c:idx val="4"/>
              <c:layout>
                <c:manualLayout>
                  <c:x val="-5.0749711649365627E-2"/>
                  <c:y val="-6.520805639726703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6B9F-4A72-B8C8-0D92C6761809}"/>
                </c:ext>
                <c:ext xmlns:c15="http://schemas.microsoft.com/office/drawing/2012/chart" uri="{CE6537A1-D6FC-4f65-9D91-7224C49458BB}"/>
              </c:extLst>
            </c:dLbl>
            <c:dLbl>
              <c:idx val="5"/>
              <c:layout>
                <c:manualLayout>
                  <c:x val="-5.074971164936571E-2"/>
                  <c:y val="-6.177605342898983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6B9F-4A72-B8C8-0D92C6761809}"/>
                </c:ext>
                <c:ext xmlns:c15="http://schemas.microsoft.com/office/drawing/2012/chart" uri="{CE6537A1-D6FC-4f65-9D91-7224C49458BB}"/>
              </c:extLst>
            </c:dLbl>
            <c:dLbl>
              <c:idx val="6"/>
              <c:layout>
                <c:manualLayout>
                  <c:x val="-5.1146384479717942E-2"/>
                  <c:y val="-5.957448139263559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6B9F-4A72-B8C8-0D92C6761809}"/>
                </c:ext>
                <c:ext xmlns:c15="http://schemas.microsoft.com/office/drawing/2012/chart" uri="{CE6537A1-D6FC-4f65-9D91-7224C49458BB}"/>
              </c:extLst>
            </c:dLbl>
            <c:dLbl>
              <c:idx val="7"/>
              <c:layout>
                <c:manualLayout>
                  <c:x val="-5.0749711649365627E-2"/>
                  <c:y val="-4.118403561932655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6B9F-4A72-B8C8-0D92C6761809}"/>
                </c:ext>
                <c:ext xmlns:c15="http://schemas.microsoft.com/office/drawing/2012/chart" uri="{CE6537A1-D6FC-4f65-9D91-7224C49458BB}"/>
              </c:extLst>
            </c:dLbl>
            <c:dLbl>
              <c:idx val="8"/>
              <c:layout>
                <c:manualLayout>
                  <c:x val="-4.4558691502042308E-2"/>
                  <c:y val="-5.698780050808246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2-6B9F-4A72-B8C8-0D92C6761809}"/>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Sheet1!$A$8:$A$16</c:f>
              <c:strCache>
                <c:ptCount val="9"/>
                <c:pt idx="0">
                  <c:v>2011-2012</c:v>
                </c:pt>
                <c:pt idx="1">
                  <c:v>2012-2013</c:v>
                </c:pt>
                <c:pt idx="2">
                  <c:v>2013-2014</c:v>
                </c:pt>
                <c:pt idx="3">
                  <c:v>2014-2015</c:v>
                </c:pt>
                <c:pt idx="4">
                  <c:v>2015-2016</c:v>
                </c:pt>
                <c:pt idx="5">
                  <c:v>2016-2017</c:v>
                </c:pt>
                <c:pt idx="6">
                  <c:v>2016-2017</c:v>
                </c:pt>
                <c:pt idx="7">
                  <c:v>2017-2018</c:v>
                </c:pt>
                <c:pt idx="8">
                  <c:v>2018-2019</c:v>
                </c:pt>
              </c:strCache>
            </c:strRef>
          </c:cat>
          <c:val>
            <c:numRef>
              <c:f>Sheet1!$D$8:$D$16</c:f>
              <c:numCache>
                <c:formatCode>0.00%</c:formatCode>
                <c:ptCount val="9"/>
                <c:pt idx="0">
                  <c:v>0.12735349716446126</c:v>
                </c:pt>
                <c:pt idx="1">
                  <c:v>0.13419994040524433</c:v>
                </c:pt>
                <c:pt idx="2">
                  <c:v>0.14090165153994941</c:v>
                </c:pt>
                <c:pt idx="3">
                  <c:v>0.15045912991118471</c:v>
                </c:pt>
                <c:pt idx="4">
                  <c:v>0.16149803863518614</c:v>
                </c:pt>
                <c:pt idx="5">
                  <c:v>0.16800641654041529</c:v>
                </c:pt>
                <c:pt idx="6">
                  <c:v>0.174995139023916</c:v>
                </c:pt>
                <c:pt idx="7">
                  <c:v>0.18587656592823271</c:v>
                </c:pt>
                <c:pt idx="8">
                  <c:v>0.18973159320364441</c:v>
                </c:pt>
              </c:numCache>
            </c:numRef>
          </c:val>
          <c:smooth val="0"/>
          <c:extLst xmlns:c16r2="http://schemas.microsoft.com/office/drawing/2015/06/chart">
            <c:ext xmlns:c16="http://schemas.microsoft.com/office/drawing/2014/chart" uri="{C3380CC4-5D6E-409C-BE32-E72D297353CC}">
              <c16:uniqueId val="{00000013-6B9F-4A72-B8C8-0D92C6761809}"/>
            </c:ext>
          </c:extLst>
        </c:ser>
        <c:dLbls>
          <c:showLegendKey val="0"/>
          <c:showVal val="0"/>
          <c:showCatName val="0"/>
          <c:showSerName val="0"/>
          <c:showPercent val="0"/>
          <c:showBubbleSize val="0"/>
        </c:dLbls>
        <c:marker val="1"/>
        <c:smooth val="0"/>
        <c:axId val="818552744"/>
        <c:axId val="818556272"/>
      </c:lineChart>
      <c:catAx>
        <c:axId val="818562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8562544"/>
        <c:crosses val="autoZero"/>
        <c:auto val="1"/>
        <c:lblAlgn val="ctr"/>
        <c:lblOffset val="100"/>
        <c:noMultiLvlLbl val="0"/>
      </c:catAx>
      <c:valAx>
        <c:axId val="818562544"/>
        <c:scaling>
          <c:orientation val="minMax"/>
          <c:max val="140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8562936"/>
        <c:crosses val="autoZero"/>
        <c:crossBetween val="between"/>
      </c:valAx>
      <c:valAx>
        <c:axId val="818556272"/>
        <c:scaling>
          <c:orientation val="minMax"/>
          <c:max val="0.2"/>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8552744"/>
        <c:crosses val="max"/>
        <c:crossBetween val="between"/>
      </c:valAx>
      <c:catAx>
        <c:axId val="818552744"/>
        <c:scaling>
          <c:orientation val="minMax"/>
        </c:scaling>
        <c:delete val="1"/>
        <c:axPos val="b"/>
        <c:numFmt formatCode="General" sourceLinked="1"/>
        <c:majorTickMark val="none"/>
        <c:minorTickMark val="none"/>
        <c:tickLblPos val="nextTo"/>
        <c:crossAx val="81855627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52ADF0-7637-4EA5-9C11-E93C651DB6A0}"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F82D7F17-3E81-4CAE-B84F-B4444EC075DC}">
      <dgm:prSet phldrT="[Text]" custT="1"/>
      <dgm:spPr/>
      <dgm:t>
        <a:bodyPr/>
        <a:lstStyle/>
        <a:p>
          <a:r>
            <a:rPr lang="en-US" sz="2000" dirty="0"/>
            <a:t>Professional Development</a:t>
          </a:r>
        </a:p>
      </dgm:t>
    </dgm:pt>
    <dgm:pt modelId="{93DC841E-2D0A-40E6-95A0-9288043B73F0}" type="parTrans" cxnId="{9C247FE8-7B00-436C-A4AF-785987F6D26D}">
      <dgm:prSet/>
      <dgm:spPr/>
      <dgm:t>
        <a:bodyPr/>
        <a:lstStyle/>
        <a:p>
          <a:endParaRPr lang="en-US"/>
        </a:p>
      </dgm:t>
    </dgm:pt>
    <dgm:pt modelId="{FF4ACECB-F89F-4BAF-9CF7-CA6372B373C4}" type="sibTrans" cxnId="{9C247FE8-7B00-436C-A4AF-785987F6D26D}">
      <dgm:prSet/>
      <dgm:spPr/>
      <dgm:t>
        <a:bodyPr/>
        <a:lstStyle/>
        <a:p>
          <a:endParaRPr lang="en-US"/>
        </a:p>
      </dgm:t>
    </dgm:pt>
    <dgm:pt modelId="{23D41DB6-9F76-4584-A76F-A28F19C7944E}">
      <dgm:prSet phldrT="[Text]" custT="1"/>
      <dgm:spPr/>
      <dgm:t>
        <a:bodyPr/>
        <a:lstStyle/>
        <a:p>
          <a:r>
            <a:rPr lang="en-US" sz="1200" dirty="0"/>
            <a:t>Developing Leader Award</a:t>
          </a:r>
        </a:p>
      </dgm:t>
    </dgm:pt>
    <dgm:pt modelId="{16800AF5-8FFB-4B74-BE9F-52AD0D7D4B65}" type="parTrans" cxnId="{ACCB237F-B5A9-4D2F-913F-0D50AB0AE8BA}">
      <dgm:prSet/>
      <dgm:spPr/>
      <dgm:t>
        <a:bodyPr/>
        <a:lstStyle/>
        <a:p>
          <a:endParaRPr lang="en-US" sz="2400"/>
        </a:p>
      </dgm:t>
    </dgm:pt>
    <dgm:pt modelId="{2D5B89C4-F8CD-4D08-86B6-3F241F69A23E}" type="sibTrans" cxnId="{ACCB237F-B5A9-4D2F-913F-0D50AB0AE8BA}">
      <dgm:prSet/>
      <dgm:spPr/>
      <dgm:t>
        <a:bodyPr/>
        <a:lstStyle/>
        <a:p>
          <a:endParaRPr lang="en-US"/>
        </a:p>
      </dgm:t>
    </dgm:pt>
    <dgm:pt modelId="{7CB1FD27-03AE-4DFF-AE0B-7CA3FDCEF41A}">
      <dgm:prSet phldrT="[Text]" custT="1"/>
      <dgm:spPr/>
      <dgm:t>
        <a:bodyPr/>
        <a:lstStyle/>
        <a:p>
          <a:r>
            <a:rPr lang="en-US" sz="1200" dirty="0"/>
            <a:t>HVAC Design Training Scholarship</a:t>
          </a:r>
        </a:p>
      </dgm:t>
    </dgm:pt>
    <dgm:pt modelId="{B214580F-A37C-4CF3-B4DC-81CE31B23A13}" type="parTrans" cxnId="{BB7871D6-EE45-493F-A941-EC78CA7154DA}">
      <dgm:prSet/>
      <dgm:spPr/>
      <dgm:t>
        <a:bodyPr/>
        <a:lstStyle/>
        <a:p>
          <a:endParaRPr lang="en-US" sz="2400"/>
        </a:p>
      </dgm:t>
    </dgm:pt>
    <dgm:pt modelId="{55DFF0E6-35D7-419A-B729-4797AC065DD2}" type="sibTrans" cxnId="{BB7871D6-EE45-493F-A941-EC78CA7154DA}">
      <dgm:prSet/>
      <dgm:spPr/>
      <dgm:t>
        <a:bodyPr/>
        <a:lstStyle/>
        <a:p>
          <a:endParaRPr lang="en-US"/>
        </a:p>
      </dgm:t>
    </dgm:pt>
    <dgm:pt modelId="{81F7F91E-C901-4280-9831-F6F08791A3A4}">
      <dgm:prSet phldrT="[Text]" custT="1"/>
      <dgm:spPr/>
      <dgm:t>
        <a:bodyPr/>
        <a:lstStyle/>
        <a:p>
          <a:r>
            <a:rPr lang="en-US" sz="2000" dirty="0"/>
            <a:t>Personal Development </a:t>
          </a:r>
        </a:p>
      </dgm:t>
    </dgm:pt>
    <dgm:pt modelId="{1D57AE07-2569-430B-B616-7224C52DA479}" type="parTrans" cxnId="{D0E589F3-641F-4266-A9D2-2FFF254585AD}">
      <dgm:prSet/>
      <dgm:spPr/>
      <dgm:t>
        <a:bodyPr/>
        <a:lstStyle/>
        <a:p>
          <a:endParaRPr lang="en-US"/>
        </a:p>
      </dgm:t>
    </dgm:pt>
    <dgm:pt modelId="{2AC32121-CCED-4F41-827E-032E92D4FB50}" type="sibTrans" cxnId="{D0E589F3-641F-4266-A9D2-2FFF254585AD}">
      <dgm:prSet/>
      <dgm:spPr/>
      <dgm:t>
        <a:bodyPr/>
        <a:lstStyle/>
        <a:p>
          <a:endParaRPr lang="en-US"/>
        </a:p>
      </dgm:t>
    </dgm:pt>
    <dgm:pt modelId="{ED7DF5EF-9E6D-4C14-9B9E-29EAFD4E0C7B}">
      <dgm:prSet phldrT="[Text]" custT="1"/>
      <dgm:spPr/>
      <dgm:t>
        <a:bodyPr/>
        <a:lstStyle/>
        <a:p>
          <a:r>
            <a:rPr lang="en-US" sz="1200" dirty="0"/>
            <a:t>YEA Leadership Weekend </a:t>
          </a:r>
        </a:p>
      </dgm:t>
    </dgm:pt>
    <dgm:pt modelId="{D7408BF0-6D52-43BD-BE2B-14C36DE071A8}" type="parTrans" cxnId="{DCD1D9A0-238F-4427-9751-D8AE32BF4549}">
      <dgm:prSet/>
      <dgm:spPr/>
      <dgm:t>
        <a:bodyPr/>
        <a:lstStyle/>
        <a:p>
          <a:endParaRPr lang="en-US" sz="2400"/>
        </a:p>
      </dgm:t>
    </dgm:pt>
    <dgm:pt modelId="{43440F9A-52FC-49A1-BE05-43B4030F30E5}" type="sibTrans" cxnId="{DCD1D9A0-238F-4427-9751-D8AE32BF4549}">
      <dgm:prSet/>
      <dgm:spPr/>
      <dgm:t>
        <a:bodyPr/>
        <a:lstStyle/>
        <a:p>
          <a:endParaRPr lang="en-US"/>
        </a:p>
      </dgm:t>
    </dgm:pt>
    <dgm:pt modelId="{95574972-7532-4023-BA6B-A4BC5E917FC1}">
      <dgm:prSet phldrT="[Text]" custT="1"/>
      <dgm:spPr/>
      <dgm:t>
        <a:bodyPr/>
        <a:lstStyle/>
        <a:p>
          <a:r>
            <a:rPr lang="en-US" sz="1200" dirty="0"/>
            <a:t>Leadership U &amp; </a:t>
          </a:r>
          <a:r>
            <a:rPr lang="en-US" sz="1200" dirty="0" err="1"/>
            <a:t>LeaDRS</a:t>
          </a:r>
          <a:endParaRPr lang="en-US" sz="1200" dirty="0"/>
        </a:p>
      </dgm:t>
    </dgm:pt>
    <dgm:pt modelId="{BBCE9FE4-E72C-410E-A09A-E7226CD82E48}" type="parTrans" cxnId="{93394CE6-47E5-4744-8BCE-A348ACE21C08}">
      <dgm:prSet/>
      <dgm:spPr/>
      <dgm:t>
        <a:bodyPr/>
        <a:lstStyle/>
        <a:p>
          <a:endParaRPr lang="en-US" sz="2400"/>
        </a:p>
      </dgm:t>
    </dgm:pt>
    <dgm:pt modelId="{8F9FA6EA-8E4A-4ECF-A410-1684E5C76B1A}" type="sibTrans" cxnId="{93394CE6-47E5-4744-8BCE-A348ACE21C08}">
      <dgm:prSet/>
      <dgm:spPr/>
      <dgm:t>
        <a:bodyPr/>
        <a:lstStyle/>
        <a:p>
          <a:endParaRPr lang="en-US"/>
        </a:p>
      </dgm:t>
    </dgm:pt>
    <dgm:pt modelId="{A1F4E4EA-C47D-44B6-BF7E-56EC4463B895}">
      <dgm:prSet phldrT="[Text]" custT="1"/>
      <dgm:spPr/>
      <dgm:t>
        <a:bodyPr/>
        <a:lstStyle/>
        <a:p>
          <a:r>
            <a:rPr lang="en-US" sz="1200" dirty="0"/>
            <a:t>Technical Committees</a:t>
          </a:r>
        </a:p>
      </dgm:t>
    </dgm:pt>
    <dgm:pt modelId="{87CD02BF-2AEF-4D66-8141-96B3ECA5129E}" type="parTrans" cxnId="{20E395E7-4059-4069-845B-340363FA4985}">
      <dgm:prSet/>
      <dgm:spPr/>
      <dgm:t>
        <a:bodyPr/>
        <a:lstStyle/>
        <a:p>
          <a:endParaRPr lang="en-US" sz="2400"/>
        </a:p>
      </dgm:t>
    </dgm:pt>
    <dgm:pt modelId="{DA3C14E4-A864-4B01-8584-427FAC8CA242}" type="sibTrans" cxnId="{20E395E7-4059-4069-845B-340363FA4985}">
      <dgm:prSet/>
      <dgm:spPr/>
      <dgm:t>
        <a:bodyPr/>
        <a:lstStyle/>
        <a:p>
          <a:endParaRPr lang="en-US"/>
        </a:p>
      </dgm:t>
    </dgm:pt>
    <dgm:pt modelId="{43D5598B-7B0F-43D4-AE7C-CC3A5D5B2AAC}">
      <dgm:prSet phldrT="[Text]" custT="1"/>
      <dgm:spPr/>
      <dgm:t>
        <a:bodyPr/>
        <a:lstStyle/>
        <a:p>
          <a:r>
            <a:rPr lang="en-US" sz="1200" dirty="0"/>
            <a:t>Conference Networking Event</a:t>
          </a:r>
        </a:p>
      </dgm:t>
    </dgm:pt>
    <dgm:pt modelId="{2E356B91-7DE4-4D8A-B1CA-145C7D6A155B}" type="parTrans" cxnId="{DD25E58E-10C7-4FFB-8E55-AE112760F104}">
      <dgm:prSet/>
      <dgm:spPr/>
      <dgm:t>
        <a:bodyPr/>
        <a:lstStyle/>
        <a:p>
          <a:endParaRPr lang="en-US" sz="2400"/>
        </a:p>
      </dgm:t>
    </dgm:pt>
    <dgm:pt modelId="{7B2CF321-5234-4A22-857C-870616B16A53}" type="sibTrans" cxnId="{DD25E58E-10C7-4FFB-8E55-AE112760F104}">
      <dgm:prSet/>
      <dgm:spPr/>
      <dgm:t>
        <a:bodyPr/>
        <a:lstStyle/>
        <a:p>
          <a:endParaRPr lang="en-US"/>
        </a:p>
      </dgm:t>
    </dgm:pt>
    <dgm:pt modelId="{E478068A-BB51-4F51-81F4-0B7F8B340E00}">
      <dgm:prSet phldrT="[Text]" custT="1"/>
      <dgm:spPr/>
      <dgm:t>
        <a:bodyPr/>
        <a:lstStyle/>
        <a:p>
          <a:r>
            <a:rPr lang="en-US" sz="1200" dirty="0"/>
            <a:t>Student Retention</a:t>
          </a:r>
        </a:p>
      </dgm:t>
    </dgm:pt>
    <dgm:pt modelId="{0C47A329-FCCF-4A4B-960F-3F3F73A1E409}" type="parTrans" cxnId="{0409628E-6B5E-44C8-B304-590B469D09E3}">
      <dgm:prSet/>
      <dgm:spPr/>
      <dgm:t>
        <a:bodyPr/>
        <a:lstStyle/>
        <a:p>
          <a:endParaRPr lang="en-US" sz="2400"/>
        </a:p>
      </dgm:t>
    </dgm:pt>
    <dgm:pt modelId="{F76AF089-A484-4716-B3A3-75B7CF32E9B7}" type="sibTrans" cxnId="{0409628E-6B5E-44C8-B304-590B469D09E3}">
      <dgm:prSet/>
      <dgm:spPr/>
      <dgm:t>
        <a:bodyPr/>
        <a:lstStyle/>
        <a:p>
          <a:endParaRPr lang="en-US"/>
        </a:p>
      </dgm:t>
    </dgm:pt>
    <dgm:pt modelId="{94B11F88-A0EC-4085-B5AD-79AC2B620850}">
      <dgm:prSet phldrT="[Text]" custT="1"/>
      <dgm:spPr/>
      <dgm:t>
        <a:bodyPr/>
        <a:lstStyle/>
        <a:p>
          <a:r>
            <a:rPr lang="en-US" sz="1200" dirty="0"/>
            <a:t>Liaison Coordination</a:t>
          </a:r>
        </a:p>
      </dgm:t>
    </dgm:pt>
    <dgm:pt modelId="{7E43A6D3-57B1-4EE5-ABE3-6936E102ADCC}" type="parTrans" cxnId="{C8860D32-16F7-4D21-8B57-885C9E8FB553}">
      <dgm:prSet/>
      <dgm:spPr/>
      <dgm:t>
        <a:bodyPr/>
        <a:lstStyle/>
        <a:p>
          <a:endParaRPr lang="en-US" sz="2400"/>
        </a:p>
      </dgm:t>
    </dgm:pt>
    <dgm:pt modelId="{09777327-A3AD-4D8B-84DC-DEAA4578DAD5}" type="sibTrans" cxnId="{C8860D32-16F7-4D21-8B57-885C9E8FB553}">
      <dgm:prSet/>
      <dgm:spPr/>
      <dgm:t>
        <a:bodyPr/>
        <a:lstStyle/>
        <a:p>
          <a:endParaRPr lang="en-US"/>
        </a:p>
      </dgm:t>
    </dgm:pt>
    <dgm:pt modelId="{C25AF9B0-4B7B-4A3A-B9FB-539447C5B46A}">
      <dgm:prSet phldrT="[Text]" custT="1"/>
      <dgm:spPr/>
      <dgm:t>
        <a:bodyPr/>
        <a:lstStyle/>
        <a:p>
          <a:r>
            <a:rPr lang="en-US" sz="1200" dirty="0"/>
            <a:t>YEA Leadership Weekend 2.0</a:t>
          </a:r>
        </a:p>
      </dgm:t>
    </dgm:pt>
    <dgm:pt modelId="{AED22A30-51AC-4624-A1B9-13F55B35E6DD}" type="parTrans" cxnId="{BA35667E-9F65-48C6-950C-2A8B2EC34A0D}">
      <dgm:prSet/>
      <dgm:spPr/>
      <dgm:t>
        <a:bodyPr/>
        <a:lstStyle/>
        <a:p>
          <a:endParaRPr lang="en-US" sz="2400"/>
        </a:p>
      </dgm:t>
    </dgm:pt>
    <dgm:pt modelId="{04ED627B-5705-449F-AED2-559DF9DF2A42}" type="sibTrans" cxnId="{BA35667E-9F65-48C6-950C-2A8B2EC34A0D}">
      <dgm:prSet/>
      <dgm:spPr/>
      <dgm:t>
        <a:bodyPr/>
        <a:lstStyle/>
        <a:p>
          <a:endParaRPr lang="en-US"/>
        </a:p>
      </dgm:t>
    </dgm:pt>
    <dgm:pt modelId="{70A53776-0B35-4DCB-880F-94DC5114096B}">
      <dgm:prSet phldrT="[Text]" custT="1"/>
      <dgm:spPr/>
      <dgm:t>
        <a:bodyPr/>
        <a:lstStyle/>
        <a:p>
          <a:r>
            <a:rPr lang="en-US" sz="1200" dirty="0"/>
            <a:t>First Time at an ASHRAE Conference Seminar</a:t>
          </a:r>
        </a:p>
      </dgm:t>
    </dgm:pt>
    <dgm:pt modelId="{B3085D49-F21C-4C7E-9455-86F8A63F095A}" type="parTrans" cxnId="{61C22C9D-7965-42BD-A3E9-6F972119B61F}">
      <dgm:prSet/>
      <dgm:spPr/>
      <dgm:t>
        <a:bodyPr/>
        <a:lstStyle/>
        <a:p>
          <a:endParaRPr lang="en-US" sz="2400"/>
        </a:p>
      </dgm:t>
    </dgm:pt>
    <dgm:pt modelId="{71D95994-5322-4601-A748-28D5D007839D}" type="sibTrans" cxnId="{61C22C9D-7965-42BD-A3E9-6F972119B61F}">
      <dgm:prSet/>
      <dgm:spPr/>
      <dgm:t>
        <a:bodyPr/>
        <a:lstStyle/>
        <a:p>
          <a:endParaRPr lang="en-US"/>
        </a:p>
      </dgm:t>
    </dgm:pt>
    <dgm:pt modelId="{CCF67DBD-C30F-4A5C-AF8E-479C7B5DBC6A}">
      <dgm:prSet phldrT="[Text]" custT="1"/>
      <dgm:spPr/>
      <dgm:t>
        <a:bodyPr/>
        <a:lstStyle/>
        <a:p>
          <a:r>
            <a:rPr lang="en-US" sz="1200" dirty="0"/>
            <a:t>Chapter/Member Outreach</a:t>
          </a:r>
        </a:p>
      </dgm:t>
    </dgm:pt>
    <dgm:pt modelId="{710CE3E0-32A6-45DB-8122-521F35AE70E0}" type="parTrans" cxnId="{00637F32-3B7E-4BD1-B728-8EFB59557959}">
      <dgm:prSet/>
      <dgm:spPr/>
      <dgm:t>
        <a:bodyPr/>
        <a:lstStyle/>
        <a:p>
          <a:endParaRPr lang="en-US" sz="2400"/>
        </a:p>
      </dgm:t>
    </dgm:pt>
    <dgm:pt modelId="{42695463-A8B9-48A4-9421-6F34A06C9DF9}" type="sibTrans" cxnId="{00637F32-3B7E-4BD1-B728-8EFB59557959}">
      <dgm:prSet/>
      <dgm:spPr/>
      <dgm:t>
        <a:bodyPr/>
        <a:lstStyle/>
        <a:p>
          <a:endParaRPr lang="en-US"/>
        </a:p>
      </dgm:t>
    </dgm:pt>
    <dgm:pt modelId="{07B81B86-8D94-4C75-82DB-1F03DDB54790}">
      <dgm:prSet phldrT="[Text]" custT="1"/>
      <dgm:spPr/>
      <dgm:t>
        <a:bodyPr/>
        <a:lstStyle/>
        <a:p>
          <a:r>
            <a:rPr lang="en-US" sz="1200" dirty="0"/>
            <a:t>CRC PowerPoint Updates</a:t>
          </a:r>
        </a:p>
      </dgm:t>
    </dgm:pt>
    <dgm:pt modelId="{9CADD21D-B85D-428F-BF46-0954135175D9}" type="parTrans" cxnId="{AB6E3745-501D-4047-9086-78F68431C13C}">
      <dgm:prSet/>
      <dgm:spPr/>
      <dgm:t>
        <a:bodyPr/>
        <a:lstStyle/>
        <a:p>
          <a:endParaRPr lang="en-US" sz="2400"/>
        </a:p>
      </dgm:t>
    </dgm:pt>
    <dgm:pt modelId="{7A4C299F-1014-49C2-8CA3-4A268FEB99D2}" type="sibTrans" cxnId="{AB6E3745-501D-4047-9086-78F68431C13C}">
      <dgm:prSet/>
      <dgm:spPr/>
      <dgm:t>
        <a:bodyPr/>
        <a:lstStyle/>
        <a:p>
          <a:endParaRPr lang="en-US"/>
        </a:p>
      </dgm:t>
    </dgm:pt>
    <dgm:pt modelId="{DBAAF1DE-EDC6-453E-98DC-5A20BB1B25F3}">
      <dgm:prSet phldrT="[Text]" custT="1"/>
      <dgm:spPr/>
      <dgm:t>
        <a:bodyPr/>
        <a:lstStyle/>
        <a:p>
          <a:r>
            <a:rPr lang="en-US" sz="2000" dirty="0"/>
            <a:t>Outreach Development</a:t>
          </a:r>
        </a:p>
      </dgm:t>
    </dgm:pt>
    <dgm:pt modelId="{CF2CEE01-200F-4FEA-86A5-ED5DC0A1BF4C}" type="parTrans" cxnId="{A5EC0DF0-801F-45BF-B881-BAE28944EE49}">
      <dgm:prSet/>
      <dgm:spPr/>
      <dgm:t>
        <a:bodyPr/>
        <a:lstStyle/>
        <a:p>
          <a:endParaRPr lang="en-US"/>
        </a:p>
      </dgm:t>
    </dgm:pt>
    <dgm:pt modelId="{296C988F-C581-4049-AF7B-D7546E30FC1D}" type="sibTrans" cxnId="{A5EC0DF0-801F-45BF-B881-BAE28944EE49}">
      <dgm:prSet/>
      <dgm:spPr/>
      <dgm:t>
        <a:bodyPr/>
        <a:lstStyle/>
        <a:p>
          <a:endParaRPr lang="en-US"/>
        </a:p>
      </dgm:t>
    </dgm:pt>
    <dgm:pt modelId="{9E214388-6486-402D-A89D-BCDE7023048A}">
      <dgm:prSet phldrT="[Text]" custT="1"/>
      <dgm:spPr/>
      <dgm:t>
        <a:bodyPr/>
        <a:lstStyle/>
        <a:p>
          <a:r>
            <a:rPr lang="en-US" sz="1200" dirty="0"/>
            <a:t>YEA Leadership International</a:t>
          </a:r>
        </a:p>
      </dgm:t>
    </dgm:pt>
    <dgm:pt modelId="{20FBC831-075F-4225-8B37-4275B0BAEF86}" type="parTrans" cxnId="{5D5043DC-F2FB-426E-A27E-C58D09109C2D}">
      <dgm:prSet/>
      <dgm:spPr/>
      <dgm:t>
        <a:bodyPr/>
        <a:lstStyle/>
        <a:p>
          <a:endParaRPr lang="en-US" sz="2400"/>
        </a:p>
      </dgm:t>
    </dgm:pt>
    <dgm:pt modelId="{6060E77A-11A7-428C-AF16-7134AEEF2143}" type="sibTrans" cxnId="{5D5043DC-F2FB-426E-A27E-C58D09109C2D}">
      <dgm:prSet/>
      <dgm:spPr/>
      <dgm:t>
        <a:bodyPr/>
        <a:lstStyle/>
        <a:p>
          <a:endParaRPr lang="en-US"/>
        </a:p>
      </dgm:t>
    </dgm:pt>
    <dgm:pt modelId="{D342CC51-D848-4FB9-A563-974A52EA23BB}">
      <dgm:prSet phldrT="[Text]" custT="1"/>
      <dgm:spPr/>
      <dgm:t>
        <a:bodyPr/>
        <a:lstStyle/>
        <a:p>
          <a:r>
            <a:rPr lang="en-US" sz="1200" dirty="0"/>
            <a:t>RAL/Region XIII &amp; XIV Outreach</a:t>
          </a:r>
        </a:p>
      </dgm:t>
    </dgm:pt>
    <dgm:pt modelId="{12C28166-D7D1-456C-9DE7-141EC100D583}" type="parTrans" cxnId="{A72DFC48-FACD-4EA6-8F3B-C6DE04CBF9A5}">
      <dgm:prSet/>
      <dgm:spPr/>
      <dgm:t>
        <a:bodyPr/>
        <a:lstStyle/>
        <a:p>
          <a:endParaRPr lang="en-US" sz="2400"/>
        </a:p>
      </dgm:t>
    </dgm:pt>
    <dgm:pt modelId="{771682D9-BFC2-4A18-8D93-C7A77AB38D2B}" type="sibTrans" cxnId="{A72DFC48-FACD-4EA6-8F3B-C6DE04CBF9A5}">
      <dgm:prSet/>
      <dgm:spPr/>
      <dgm:t>
        <a:bodyPr/>
        <a:lstStyle/>
        <a:p>
          <a:endParaRPr lang="en-US"/>
        </a:p>
      </dgm:t>
    </dgm:pt>
    <dgm:pt modelId="{52E35050-4286-481B-9085-CCC1E72AC18E}">
      <dgm:prSet phldrT="[Text]" custT="1"/>
      <dgm:spPr/>
      <dgm:t>
        <a:bodyPr/>
        <a:lstStyle/>
        <a:p>
          <a:r>
            <a:rPr lang="en-US" sz="1200" dirty="0"/>
            <a:t>Resource Connections</a:t>
          </a:r>
        </a:p>
      </dgm:t>
    </dgm:pt>
    <dgm:pt modelId="{995EBD2B-0935-49FB-81F1-ED253674D3F8}" type="parTrans" cxnId="{B0B09E74-684D-4F02-823A-37AD005FCCEB}">
      <dgm:prSet/>
      <dgm:spPr/>
      <dgm:t>
        <a:bodyPr/>
        <a:lstStyle/>
        <a:p>
          <a:endParaRPr lang="en-US" sz="2400"/>
        </a:p>
      </dgm:t>
    </dgm:pt>
    <dgm:pt modelId="{D2A91D96-81B2-4381-920B-6087252F6CE7}" type="sibTrans" cxnId="{B0B09E74-684D-4F02-823A-37AD005FCCEB}">
      <dgm:prSet/>
      <dgm:spPr/>
      <dgm:t>
        <a:bodyPr/>
        <a:lstStyle/>
        <a:p>
          <a:endParaRPr lang="en-US"/>
        </a:p>
      </dgm:t>
    </dgm:pt>
    <dgm:pt modelId="{0F82CD15-1B8C-4972-8806-C7F0AEC1A53E}">
      <dgm:prSet phldrT="[Text]" custT="1"/>
      <dgm:spPr/>
      <dgm:t>
        <a:bodyPr/>
        <a:lstStyle/>
        <a:p>
          <a:r>
            <a:rPr lang="en-US" sz="1200" dirty="0"/>
            <a:t>College of Fellows Mentorship</a:t>
          </a:r>
        </a:p>
      </dgm:t>
    </dgm:pt>
    <dgm:pt modelId="{95CF67F4-FA5B-49F0-975F-8855E065FF19}" type="parTrans" cxnId="{2575DECE-C876-40C9-8DE4-B0777757019D}">
      <dgm:prSet/>
      <dgm:spPr/>
      <dgm:t>
        <a:bodyPr/>
        <a:lstStyle/>
        <a:p>
          <a:endParaRPr lang="en-US"/>
        </a:p>
      </dgm:t>
    </dgm:pt>
    <dgm:pt modelId="{65078E9B-A5E0-4951-B44B-F3F2C2B35E51}" type="sibTrans" cxnId="{2575DECE-C876-40C9-8DE4-B0777757019D}">
      <dgm:prSet/>
      <dgm:spPr/>
      <dgm:t>
        <a:bodyPr/>
        <a:lstStyle/>
        <a:p>
          <a:endParaRPr lang="en-US"/>
        </a:p>
      </dgm:t>
    </dgm:pt>
    <dgm:pt modelId="{15917AE4-1B71-46BC-8164-4BAD3C2F6619}">
      <dgm:prSet phldrT="[Text]" custT="1"/>
      <dgm:spPr/>
      <dgm:t>
        <a:bodyPr/>
        <a:lstStyle/>
        <a:p>
          <a:r>
            <a:rPr lang="en-US" sz="1200" dirty="0"/>
            <a:t>YEA Inspirational Leader Award</a:t>
          </a:r>
        </a:p>
      </dgm:t>
    </dgm:pt>
    <dgm:pt modelId="{48AC2D2D-9B4E-4047-8C10-127A9A679406}" type="parTrans" cxnId="{B1A19AB0-A57B-49DC-84F7-C5C68D0887E9}">
      <dgm:prSet/>
      <dgm:spPr/>
      <dgm:t>
        <a:bodyPr/>
        <a:lstStyle/>
        <a:p>
          <a:endParaRPr lang="en-US"/>
        </a:p>
      </dgm:t>
    </dgm:pt>
    <dgm:pt modelId="{AF7DDFA3-FB2B-4E61-851A-5EAF9F9BE865}" type="sibTrans" cxnId="{B1A19AB0-A57B-49DC-84F7-C5C68D0887E9}">
      <dgm:prSet/>
      <dgm:spPr/>
      <dgm:t>
        <a:bodyPr/>
        <a:lstStyle/>
        <a:p>
          <a:endParaRPr lang="en-US"/>
        </a:p>
      </dgm:t>
    </dgm:pt>
    <dgm:pt modelId="{F83F191D-74BB-47A6-A860-8F18FDDA0422}" type="pres">
      <dgm:prSet presAssocID="{4152ADF0-7637-4EA5-9C11-E93C651DB6A0}" presName="diagram" presStyleCnt="0">
        <dgm:presLayoutVars>
          <dgm:chPref val="1"/>
          <dgm:dir/>
          <dgm:animOne val="branch"/>
          <dgm:animLvl val="lvl"/>
          <dgm:resizeHandles/>
        </dgm:presLayoutVars>
      </dgm:prSet>
      <dgm:spPr/>
      <dgm:t>
        <a:bodyPr/>
        <a:lstStyle/>
        <a:p>
          <a:endParaRPr lang="en-US"/>
        </a:p>
      </dgm:t>
    </dgm:pt>
    <dgm:pt modelId="{610821F5-543D-4871-9443-208FE8FA96F8}" type="pres">
      <dgm:prSet presAssocID="{F82D7F17-3E81-4CAE-B84F-B4444EC075DC}" presName="root" presStyleCnt="0"/>
      <dgm:spPr/>
    </dgm:pt>
    <dgm:pt modelId="{2D54217D-4766-40DC-9285-C1D012461745}" type="pres">
      <dgm:prSet presAssocID="{F82D7F17-3E81-4CAE-B84F-B4444EC075DC}" presName="rootComposite" presStyleCnt="0"/>
      <dgm:spPr/>
    </dgm:pt>
    <dgm:pt modelId="{B974E0D0-A368-4463-A905-1DD0A5B97E3C}" type="pres">
      <dgm:prSet presAssocID="{F82D7F17-3E81-4CAE-B84F-B4444EC075DC}" presName="rootText" presStyleLbl="node1" presStyleIdx="0" presStyleCnt="3" custScaleX="257176" custScaleY="67693"/>
      <dgm:spPr/>
      <dgm:t>
        <a:bodyPr/>
        <a:lstStyle/>
        <a:p>
          <a:endParaRPr lang="en-US"/>
        </a:p>
      </dgm:t>
    </dgm:pt>
    <dgm:pt modelId="{0BB2CDDE-9A00-46C3-A50F-9230E5DC1A70}" type="pres">
      <dgm:prSet presAssocID="{F82D7F17-3E81-4CAE-B84F-B4444EC075DC}" presName="rootConnector" presStyleLbl="node1" presStyleIdx="0" presStyleCnt="3"/>
      <dgm:spPr/>
      <dgm:t>
        <a:bodyPr/>
        <a:lstStyle/>
        <a:p>
          <a:endParaRPr lang="en-US"/>
        </a:p>
      </dgm:t>
    </dgm:pt>
    <dgm:pt modelId="{49119AE6-2E59-4E6E-A577-60D8699D78E6}" type="pres">
      <dgm:prSet presAssocID="{F82D7F17-3E81-4CAE-B84F-B4444EC075DC}" presName="childShape" presStyleCnt="0"/>
      <dgm:spPr/>
    </dgm:pt>
    <dgm:pt modelId="{1D51F5B1-98E6-4B68-A716-2DE02A31D61A}" type="pres">
      <dgm:prSet presAssocID="{16800AF5-8FFB-4B74-BE9F-52AD0D7D4B65}" presName="Name13" presStyleLbl="parChTrans1D2" presStyleIdx="0" presStyleCnt="17"/>
      <dgm:spPr/>
      <dgm:t>
        <a:bodyPr/>
        <a:lstStyle/>
        <a:p>
          <a:endParaRPr lang="en-US"/>
        </a:p>
      </dgm:t>
    </dgm:pt>
    <dgm:pt modelId="{A1758CC3-A98D-4DCD-BF58-500B4EDC48D1}" type="pres">
      <dgm:prSet presAssocID="{23D41DB6-9F76-4584-A76F-A28F19C7944E}" presName="childText" presStyleLbl="bgAcc1" presStyleIdx="0" presStyleCnt="17" custScaleX="257176" custScaleY="67693">
        <dgm:presLayoutVars>
          <dgm:bulletEnabled val="1"/>
        </dgm:presLayoutVars>
      </dgm:prSet>
      <dgm:spPr/>
      <dgm:t>
        <a:bodyPr/>
        <a:lstStyle/>
        <a:p>
          <a:endParaRPr lang="en-US"/>
        </a:p>
      </dgm:t>
    </dgm:pt>
    <dgm:pt modelId="{5892D87D-04C9-4AEF-9820-EB2ABCD9FA7F}" type="pres">
      <dgm:prSet presAssocID="{BBCE9FE4-E72C-410E-A09A-E7226CD82E48}" presName="Name13" presStyleLbl="parChTrans1D2" presStyleIdx="1" presStyleCnt="17"/>
      <dgm:spPr/>
      <dgm:t>
        <a:bodyPr/>
        <a:lstStyle/>
        <a:p>
          <a:endParaRPr lang="en-US"/>
        </a:p>
      </dgm:t>
    </dgm:pt>
    <dgm:pt modelId="{A18F173C-A050-4F20-A68B-73265D319C9E}" type="pres">
      <dgm:prSet presAssocID="{95574972-7532-4023-BA6B-A4BC5E917FC1}" presName="childText" presStyleLbl="bgAcc1" presStyleIdx="1" presStyleCnt="17" custScaleX="257176" custScaleY="67693">
        <dgm:presLayoutVars>
          <dgm:bulletEnabled val="1"/>
        </dgm:presLayoutVars>
      </dgm:prSet>
      <dgm:spPr/>
      <dgm:t>
        <a:bodyPr/>
        <a:lstStyle/>
        <a:p>
          <a:endParaRPr lang="en-US"/>
        </a:p>
      </dgm:t>
    </dgm:pt>
    <dgm:pt modelId="{9C1721E2-251A-49E0-951B-99A90C27B675}" type="pres">
      <dgm:prSet presAssocID="{B214580F-A37C-4CF3-B4DC-81CE31B23A13}" presName="Name13" presStyleLbl="parChTrans1D2" presStyleIdx="2" presStyleCnt="17"/>
      <dgm:spPr/>
      <dgm:t>
        <a:bodyPr/>
        <a:lstStyle/>
        <a:p>
          <a:endParaRPr lang="en-US"/>
        </a:p>
      </dgm:t>
    </dgm:pt>
    <dgm:pt modelId="{4A0CF28C-C00C-4148-890B-3B99EA0FEC54}" type="pres">
      <dgm:prSet presAssocID="{7CB1FD27-03AE-4DFF-AE0B-7CA3FDCEF41A}" presName="childText" presStyleLbl="bgAcc1" presStyleIdx="2" presStyleCnt="17" custScaleX="257176" custScaleY="67693">
        <dgm:presLayoutVars>
          <dgm:bulletEnabled val="1"/>
        </dgm:presLayoutVars>
      </dgm:prSet>
      <dgm:spPr/>
      <dgm:t>
        <a:bodyPr/>
        <a:lstStyle/>
        <a:p>
          <a:endParaRPr lang="en-US"/>
        </a:p>
      </dgm:t>
    </dgm:pt>
    <dgm:pt modelId="{BB8B31FF-C126-413C-B2BF-C5F48C03ADEC}" type="pres">
      <dgm:prSet presAssocID="{87CD02BF-2AEF-4D66-8141-96B3ECA5129E}" presName="Name13" presStyleLbl="parChTrans1D2" presStyleIdx="3" presStyleCnt="17"/>
      <dgm:spPr/>
      <dgm:t>
        <a:bodyPr/>
        <a:lstStyle/>
        <a:p>
          <a:endParaRPr lang="en-US"/>
        </a:p>
      </dgm:t>
    </dgm:pt>
    <dgm:pt modelId="{510487D1-304F-4C1A-82F4-16DB51017DF5}" type="pres">
      <dgm:prSet presAssocID="{A1F4E4EA-C47D-44B6-BF7E-56EC4463B895}" presName="childText" presStyleLbl="bgAcc1" presStyleIdx="3" presStyleCnt="17" custScaleX="257176" custScaleY="67693">
        <dgm:presLayoutVars>
          <dgm:bulletEnabled val="1"/>
        </dgm:presLayoutVars>
      </dgm:prSet>
      <dgm:spPr/>
      <dgm:t>
        <a:bodyPr/>
        <a:lstStyle/>
        <a:p>
          <a:endParaRPr lang="en-US"/>
        </a:p>
      </dgm:t>
    </dgm:pt>
    <dgm:pt modelId="{B6EE75B1-AD76-41F1-93A4-6CC588F7E2B8}" type="pres">
      <dgm:prSet presAssocID="{2E356B91-7DE4-4D8A-B1CA-145C7D6A155B}" presName="Name13" presStyleLbl="parChTrans1D2" presStyleIdx="4" presStyleCnt="17"/>
      <dgm:spPr/>
      <dgm:t>
        <a:bodyPr/>
        <a:lstStyle/>
        <a:p>
          <a:endParaRPr lang="en-US"/>
        </a:p>
      </dgm:t>
    </dgm:pt>
    <dgm:pt modelId="{8156F548-E1CF-440E-8BB5-742096A7146C}" type="pres">
      <dgm:prSet presAssocID="{43D5598B-7B0F-43D4-AE7C-CC3A5D5B2AAC}" presName="childText" presStyleLbl="bgAcc1" presStyleIdx="4" presStyleCnt="17" custScaleX="257176" custScaleY="67693">
        <dgm:presLayoutVars>
          <dgm:bulletEnabled val="1"/>
        </dgm:presLayoutVars>
      </dgm:prSet>
      <dgm:spPr/>
      <dgm:t>
        <a:bodyPr/>
        <a:lstStyle/>
        <a:p>
          <a:endParaRPr lang="en-US"/>
        </a:p>
      </dgm:t>
    </dgm:pt>
    <dgm:pt modelId="{D9E07305-1FDC-412D-B4D0-28F429531FC4}" type="pres">
      <dgm:prSet presAssocID="{0C47A329-FCCF-4A4B-960F-3F3F73A1E409}" presName="Name13" presStyleLbl="parChTrans1D2" presStyleIdx="5" presStyleCnt="17"/>
      <dgm:spPr/>
      <dgm:t>
        <a:bodyPr/>
        <a:lstStyle/>
        <a:p>
          <a:endParaRPr lang="en-US"/>
        </a:p>
      </dgm:t>
    </dgm:pt>
    <dgm:pt modelId="{68565C36-CA76-4202-9DDF-209FC24145D1}" type="pres">
      <dgm:prSet presAssocID="{E478068A-BB51-4F51-81F4-0B7F8B340E00}" presName="childText" presStyleLbl="bgAcc1" presStyleIdx="5" presStyleCnt="17" custScaleX="257176" custScaleY="67693">
        <dgm:presLayoutVars>
          <dgm:bulletEnabled val="1"/>
        </dgm:presLayoutVars>
      </dgm:prSet>
      <dgm:spPr/>
      <dgm:t>
        <a:bodyPr/>
        <a:lstStyle/>
        <a:p>
          <a:endParaRPr lang="en-US"/>
        </a:p>
      </dgm:t>
    </dgm:pt>
    <dgm:pt modelId="{909A19DA-CF41-4472-AB78-5F4E8BADC111}" type="pres">
      <dgm:prSet presAssocID="{7E43A6D3-57B1-4EE5-ABE3-6936E102ADCC}" presName="Name13" presStyleLbl="parChTrans1D2" presStyleIdx="6" presStyleCnt="17"/>
      <dgm:spPr/>
      <dgm:t>
        <a:bodyPr/>
        <a:lstStyle/>
        <a:p>
          <a:endParaRPr lang="en-US"/>
        </a:p>
      </dgm:t>
    </dgm:pt>
    <dgm:pt modelId="{58C32DC7-5F28-46CC-BAAC-999508B942C4}" type="pres">
      <dgm:prSet presAssocID="{94B11F88-A0EC-4085-B5AD-79AC2B620850}" presName="childText" presStyleLbl="bgAcc1" presStyleIdx="6" presStyleCnt="17" custScaleX="257176" custScaleY="67693">
        <dgm:presLayoutVars>
          <dgm:bulletEnabled val="1"/>
        </dgm:presLayoutVars>
      </dgm:prSet>
      <dgm:spPr/>
      <dgm:t>
        <a:bodyPr/>
        <a:lstStyle/>
        <a:p>
          <a:endParaRPr lang="en-US"/>
        </a:p>
      </dgm:t>
    </dgm:pt>
    <dgm:pt modelId="{55C87F28-B7A8-4913-9F94-5C59314C8617}" type="pres">
      <dgm:prSet presAssocID="{81F7F91E-C901-4280-9831-F6F08791A3A4}" presName="root" presStyleCnt="0"/>
      <dgm:spPr/>
    </dgm:pt>
    <dgm:pt modelId="{D2AF26B9-33F1-4CDA-AD4A-341AAB97C24E}" type="pres">
      <dgm:prSet presAssocID="{81F7F91E-C901-4280-9831-F6F08791A3A4}" presName="rootComposite" presStyleCnt="0"/>
      <dgm:spPr/>
    </dgm:pt>
    <dgm:pt modelId="{EEC69BC3-A7AC-4367-A52D-D1461C540262}" type="pres">
      <dgm:prSet presAssocID="{81F7F91E-C901-4280-9831-F6F08791A3A4}" presName="rootText" presStyleLbl="node1" presStyleIdx="1" presStyleCnt="3" custScaleX="257176" custScaleY="67693"/>
      <dgm:spPr/>
      <dgm:t>
        <a:bodyPr/>
        <a:lstStyle/>
        <a:p>
          <a:endParaRPr lang="en-US"/>
        </a:p>
      </dgm:t>
    </dgm:pt>
    <dgm:pt modelId="{1EE8816C-637D-4815-BF28-7DCB876B84B4}" type="pres">
      <dgm:prSet presAssocID="{81F7F91E-C901-4280-9831-F6F08791A3A4}" presName="rootConnector" presStyleLbl="node1" presStyleIdx="1" presStyleCnt="3"/>
      <dgm:spPr/>
      <dgm:t>
        <a:bodyPr/>
        <a:lstStyle/>
        <a:p>
          <a:endParaRPr lang="en-US"/>
        </a:p>
      </dgm:t>
    </dgm:pt>
    <dgm:pt modelId="{216A6B56-A501-4EEC-A535-C0DF6581A483}" type="pres">
      <dgm:prSet presAssocID="{81F7F91E-C901-4280-9831-F6F08791A3A4}" presName="childShape" presStyleCnt="0"/>
      <dgm:spPr/>
    </dgm:pt>
    <dgm:pt modelId="{3684B072-C1FB-4D0A-BF0B-9473771C7751}" type="pres">
      <dgm:prSet presAssocID="{D7408BF0-6D52-43BD-BE2B-14C36DE071A8}" presName="Name13" presStyleLbl="parChTrans1D2" presStyleIdx="7" presStyleCnt="17"/>
      <dgm:spPr/>
      <dgm:t>
        <a:bodyPr/>
        <a:lstStyle/>
        <a:p>
          <a:endParaRPr lang="en-US"/>
        </a:p>
      </dgm:t>
    </dgm:pt>
    <dgm:pt modelId="{8DF115A2-5188-488F-A8E4-17AE789C7FAB}" type="pres">
      <dgm:prSet presAssocID="{ED7DF5EF-9E6D-4C14-9B9E-29EAFD4E0C7B}" presName="childText" presStyleLbl="bgAcc1" presStyleIdx="7" presStyleCnt="17" custScaleX="257176" custScaleY="67693">
        <dgm:presLayoutVars>
          <dgm:bulletEnabled val="1"/>
        </dgm:presLayoutVars>
      </dgm:prSet>
      <dgm:spPr/>
      <dgm:t>
        <a:bodyPr/>
        <a:lstStyle/>
        <a:p>
          <a:endParaRPr lang="en-US"/>
        </a:p>
      </dgm:t>
    </dgm:pt>
    <dgm:pt modelId="{A55A6785-0575-4AE8-9F73-74BEF04D3355}" type="pres">
      <dgm:prSet presAssocID="{AED22A30-51AC-4624-A1B9-13F55B35E6DD}" presName="Name13" presStyleLbl="parChTrans1D2" presStyleIdx="8" presStyleCnt="17"/>
      <dgm:spPr/>
      <dgm:t>
        <a:bodyPr/>
        <a:lstStyle/>
        <a:p>
          <a:endParaRPr lang="en-US"/>
        </a:p>
      </dgm:t>
    </dgm:pt>
    <dgm:pt modelId="{F97067A5-E056-458C-9846-8495E0A1E0CF}" type="pres">
      <dgm:prSet presAssocID="{C25AF9B0-4B7B-4A3A-B9FB-539447C5B46A}" presName="childText" presStyleLbl="bgAcc1" presStyleIdx="8" presStyleCnt="17" custScaleX="257176" custScaleY="67693">
        <dgm:presLayoutVars>
          <dgm:bulletEnabled val="1"/>
        </dgm:presLayoutVars>
      </dgm:prSet>
      <dgm:spPr/>
      <dgm:t>
        <a:bodyPr/>
        <a:lstStyle/>
        <a:p>
          <a:endParaRPr lang="en-US"/>
        </a:p>
      </dgm:t>
    </dgm:pt>
    <dgm:pt modelId="{6BA38CCC-0545-47CC-8D70-47589E44C347}" type="pres">
      <dgm:prSet presAssocID="{B3085D49-F21C-4C7E-9455-86F8A63F095A}" presName="Name13" presStyleLbl="parChTrans1D2" presStyleIdx="9" presStyleCnt="17"/>
      <dgm:spPr/>
      <dgm:t>
        <a:bodyPr/>
        <a:lstStyle/>
        <a:p>
          <a:endParaRPr lang="en-US"/>
        </a:p>
      </dgm:t>
    </dgm:pt>
    <dgm:pt modelId="{5B27544E-5F48-43D5-93D2-100037446C14}" type="pres">
      <dgm:prSet presAssocID="{70A53776-0B35-4DCB-880F-94DC5114096B}" presName="childText" presStyleLbl="bgAcc1" presStyleIdx="9" presStyleCnt="17" custScaleX="257176" custScaleY="67693">
        <dgm:presLayoutVars>
          <dgm:bulletEnabled val="1"/>
        </dgm:presLayoutVars>
      </dgm:prSet>
      <dgm:spPr/>
      <dgm:t>
        <a:bodyPr/>
        <a:lstStyle/>
        <a:p>
          <a:endParaRPr lang="en-US"/>
        </a:p>
      </dgm:t>
    </dgm:pt>
    <dgm:pt modelId="{90774F1E-D883-462C-A870-56649720618C}" type="pres">
      <dgm:prSet presAssocID="{710CE3E0-32A6-45DB-8122-521F35AE70E0}" presName="Name13" presStyleLbl="parChTrans1D2" presStyleIdx="10" presStyleCnt="17"/>
      <dgm:spPr/>
      <dgm:t>
        <a:bodyPr/>
        <a:lstStyle/>
        <a:p>
          <a:endParaRPr lang="en-US"/>
        </a:p>
      </dgm:t>
    </dgm:pt>
    <dgm:pt modelId="{0F4EFF51-C132-4315-B26F-08868FC7B7A4}" type="pres">
      <dgm:prSet presAssocID="{CCF67DBD-C30F-4A5C-AF8E-479C7B5DBC6A}" presName="childText" presStyleLbl="bgAcc1" presStyleIdx="10" presStyleCnt="17" custScaleX="257176" custScaleY="67693">
        <dgm:presLayoutVars>
          <dgm:bulletEnabled val="1"/>
        </dgm:presLayoutVars>
      </dgm:prSet>
      <dgm:spPr/>
      <dgm:t>
        <a:bodyPr/>
        <a:lstStyle/>
        <a:p>
          <a:endParaRPr lang="en-US"/>
        </a:p>
      </dgm:t>
    </dgm:pt>
    <dgm:pt modelId="{CE92657A-D33F-4E09-9364-666ED5E4BB84}" type="pres">
      <dgm:prSet presAssocID="{9CADD21D-B85D-428F-BF46-0954135175D9}" presName="Name13" presStyleLbl="parChTrans1D2" presStyleIdx="11" presStyleCnt="17"/>
      <dgm:spPr/>
      <dgm:t>
        <a:bodyPr/>
        <a:lstStyle/>
        <a:p>
          <a:endParaRPr lang="en-US"/>
        </a:p>
      </dgm:t>
    </dgm:pt>
    <dgm:pt modelId="{BC0911A5-9138-4B35-8F95-CA3BBBB7DE6E}" type="pres">
      <dgm:prSet presAssocID="{07B81B86-8D94-4C75-82DB-1F03DDB54790}" presName="childText" presStyleLbl="bgAcc1" presStyleIdx="11" presStyleCnt="17" custScaleX="257176" custScaleY="67693">
        <dgm:presLayoutVars>
          <dgm:bulletEnabled val="1"/>
        </dgm:presLayoutVars>
      </dgm:prSet>
      <dgm:spPr/>
      <dgm:t>
        <a:bodyPr/>
        <a:lstStyle/>
        <a:p>
          <a:endParaRPr lang="en-US"/>
        </a:p>
      </dgm:t>
    </dgm:pt>
    <dgm:pt modelId="{4483C758-1A16-4AFD-8E54-66E086BF4293}" type="pres">
      <dgm:prSet presAssocID="{95CF67F4-FA5B-49F0-975F-8855E065FF19}" presName="Name13" presStyleLbl="parChTrans1D2" presStyleIdx="12" presStyleCnt="17"/>
      <dgm:spPr/>
      <dgm:t>
        <a:bodyPr/>
        <a:lstStyle/>
        <a:p>
          <a:endParaRPr lang="en-US"/>
        </a:p>
      </dgm:t>
    </dgm:pt>
    <dgm:pt modelId="{5A0B89F0-8AD8-44C7-BD99-47FCA5A2AB30}" type="pres">
      <dgm:prSet presAssocID="{0F82CD15-1B8C-4972-8806-C7F0AEC1A53E}" presName="childText" presStyleLbl="bgAcc1" presStyleIdx="12" presStyleCnt="17" custScaleX="257176" custScaleY="67693">
        <dgm:presLayoutVars>
          <dgm:bulletEnabled val="1"/>
        </dgm:presLayoutVars>
      </dgm:prSet>
      <dgm:spPr/>
      <dgm:t>
        <a:bodyPr/>
        <a:lstStyle/>
        <a:p>
          <a:endParaRPr lang="en-US"/>
        </a:p>
      </dgm:t>
    </dgm:pt>
    <dgm:pt modelId="{D271B0E2-EA63-4BD8-A9D2-30A628E5A4DA}" type="pres">
      <dgm:prSet presAssocID="{DBAAF1DE-EDC6-453E-98DC-5A20BB1B25F3}" presName="root" presStyleCnt="0"/>
      <dgm:spPr/>
    </dgm:pt>
    <dgm:pt modelId="{BFAD8757-BFC7-4CDF-B484-527468D7D205}" type="pres">
      <dgm:prSet presAssocID="{DBAAF1DE-EDC6-453E-98DC-5A20BB1B25F3}" presName="rootComposite" presStyleCnt="0"/>
      <dgm:spPr/>
    </dgm:pt>
    <dgm:pt modelId="{694AE4EA-8539-40F6-9786-A0918049B162}" type="pres">
      <dgm:prSet presAssocID="{DBAAF1DE-EDC6-453E-98DC-5A20BB1B25F3}" presName="rootText" presStyleLbl="node1" presStyleIdx="2" presStyleCnt="3" custScaleX="257176" custScaleY="67693"/>
      <dgm:spPr/>
      <dgm:t>
        <a:bodyPr/>
        <a:lstStyle/>
        <a:p>
          <a:endParaRPr lang="en-US"/>
        </a:p>
      </dgm:t>
    </dgm:pt>
    <dgm:pt modelId="{39A50B75-8778-42FD-B560-AAAA938ECC68}" type="pres">
      <dgm:prSet presAssocID="{DBAAF1DE-EDC6-453E-98DC-5A20BB1B25F3}" presName="rootConnector" presStyleLbl="node1" presStyleIdx="2" presStyleCnt="3"/>
      <dgm:spPr/>
      <dgm:t>
        <a:bodyPr/>
        <a:lstStyle/>
        <a:p>
          <a:endParaRPr lang="en-US"/>
        </a:p>
      </dgm:t>
    </dgm:pt>
    <dgm:pt modelId="{18BA03E5-F8DB-4C8C-BD47-D379C467CDE0}" type="pres">
      <dgm:prSet presAssocID="{DBAAF1DE-EDC6-453E-98DC-5A20BB1B25F3}" presName="childShape" presStyleCnt="0"/>
      <dgm:spPr/>
    </dgm:pt>
    <dgm:pt modelId="{C460C316-C036-4194-8250-38E7DB83D2F8}" type="pres">
      <dgm:prSet presAssocID="{20FBC831-075F-4225-8B37-4275B0BAEF86}" presName="Name13" presStyleLbl="parChTrans1D2" presStyleIdx="13" presStyleCnt="17"/>
      <dgm:spPr/>
      <dgm:t>
        <a:bodyPr/>
        <a:lstStyle/>
        <a:p>
          <a:endParaRPr lang="en-US"/>
        </a:p>
      </dgm:t>
    </dgm:pt>
    <dgm:pt modelId="{2F1E21BC-F560-4E30-9172-D5E158B05EC3}" type="pres">
      <dgm:prSet presAssocID="{9E214388-6486-402D-A89D-BCDE7023048A}" presName="childText" presStyleLbl="bgAcc1" presStyleIdx="13" presStyleCnt="17" custScaleX="257176" custScaleY="67693">
        <dgm:presLayoutVars>
          <dgm:bulletEnabled val="1"/>
        </dgm:presLayoutVars>
      </dgm:prSet>
      <dgm:spPr/>
      <dgm:t>
        <a:bodyPr/>
        <a:lstStyle/>
        <a:p>
          <a:endParaRPr lang="en-US"/>
        </a:p>
      </dgm:t>
    </dgm:pt>
    <dgm:pt modelId="{078CB1A3-8DCD-4DA2-A3EA-AB74B0C6AA86}" type="pres">
      <dgm:prSet presAssocID="{12C28166-D7D1-456C-9DE7-141EC100D583}" presName="Name13" presStyleLbl="parChTrans1D2" presStyleIdx="14" presStyleCnt="17"/>
      <dgm:spPr/>
      <dgm:t>
        <a:bodyPr/>
        <a:lstStyle/>
        <a:p>
          <a:endParaRPr lang="en-US"/>
        </a:p>
      </dgm:t>
    </dgm:pt>
    <dgm:pt modelId="{96A33E8E-99B6-40F2-8C02-5FE11462D5DB}" type="pres">
      <dgm:prSet presAssocID="{D342CC51-D848-4FB9-A563-974A52EA23BB}" presName="childText" presStyleLbl="bgAcc1" presStyleIdx="14" presStyleCnt="17" custScaleX="257176" custScaleY="67693">
        <dgm:presLayoutVars>
          <dgm:bulletEnabled val="1"/>
        </dgm:presLayoutVars>
      </dgm:prSet>
      <dgm:spPr/>
      <dgm:t>
        <a:bodyPr/>
        <a:lstStyle/>
        <a:p>
          <a:endParaRPr lang="en-US"/>
        </a:p>
      </dgm:t>
    </dgm:pt>
    <dgm:pt modelId="{C7146207-1950-4B93-ACE6-3295B9EFD015}" type="pres">
      <dgm:prSet presAssocID="{995EBD2B-0935-49FB-81F1-ED253674D3F8}" presName="Name13" presStyleLbl="parChTrans1D2" presStyleIdx="15" presStyleCnt="17"/>
      <dgm:spPr/>
      <dgm:t>
        <a:bodyPr/>
        <a:lstStyle/>
        <a:p>
          <a:endParaRPr lang="en-US"/>
        </a:p>
      </dgm:t>
    </dgm:pt>
    <dgm:pt modelId="{60C7962A-EF30-44E0-B005-9EA306CF94FE}" type="pres">
      <dgm:prSet presAssocID="{52E35050-4286-481B-9085-CCC1E72AC18E}" presName="childText" presStyleLbl="bgAcc1" presStyleIdx="15" presStyleCnt="17" custScaleX="256428" custScaleY="65704">
        <dgm:presLayoutVars>
          <dgm:bulletEnabled val="1"/>
        </dgm:presLayoutVars>
      </dgm:prSet>
      <dgm:spPr/>
      <dgm:t>
        <a:bodyPr/>
        <a:lstStyle/>
        <a:p>
          <a:endParaRPr lang="en-US"/>
        </a:p>
      </dgm:t>
    </dgm:pt>
    <dgm:pt modelId="{0E6CFC5C-27E9-497C-AE8A-FCEFFFB44E62}" type="pres">
      <dgm:prSet presAssocID="{48AC2D2D-9B4E-4047-8C10-127A9A679406}" presName="Name13" presStyleLbl="parChTrans1D2" presStyleIdx="16" presStyleCnt="17"/>
      <dgm:spPr/>
      <dgm:t>
        <a:bodyPr/>
        <a:lstStyle/>
        <a:p>
          <a:endParaRPr lang="en-US"/>
        </a:p>
      </dgm:t>
    </dgm:pt>
    <dgm:pt modelId="{27976523-67D0-48A1-9B05-8835A6262664}" type="pres">
      <dgm:prSet presAssocID="{15917AE4-1B71-46BC-8164-4BAD3C2F6619}" presName="childText" presStyleLbl="bgAcc1" presStyleIdx="16" presStyleCnt="17" custScaleX="258282" custScaleY="64812">
        <dgm:presLayoutVars>
          <dgm:bulletEnabled val="1"/>
        </dgm:presLayoutVars>
      </dgm:prSet>
      <dgm:spPr/>
      <dgm:t>
        <a:bodyPr/>
        <a:lstStyle/>
        <a:p>
          <a:endParaRPr lang="en-US"/>
        </a:p>
      </dgm:t>
    </dgm:pt>
  </dgm:ptLst>
  <dgm:cxnLst>
    <dgm:cxn modelId="{DD25E58E-10C7-4FFB-8E55-AE112760F104}" srcId="{F82D7F17-3E81-4CAE-B84F-B4444EC075DC}" destId="{43D5598B-7B0F-43D4-AE7C-CC3A5D5B2AAC}" srcOrd="4" destOrd="0" parTransId="{2E356B91-7DE4-4D8A-B1CA-145C7D6A155B}" sibTransId="{7B2CF321-5234-4A22-857C-870616B16A53}"/>
    <dgm:cxn modelId="{C07AD5C1-5FB3-4377-AB0E-7B8E2D7B5FB6}" type="presOf" srcId="{CCF67DBD-C30F-4A5C-AF8E-479C7B5DBC6A}" destId="{0F4EFF51-C132-4315-B26F-08868FC7B7A4}" srcOrd="0" destOrd="0" presId="urn:microsoft.com/office/officeart/2005/8/layout/hierarchy3"/>
    <dgm:cxn modelId="{735D8EAE-796B-4DBD-9E27-0E3BF194FB69}" type="presOf" srcId="{87CD02BF-2AEF-4D66-8141-96B3ECA5129E}" destId="{BB8B31FF-C126-413C-B2BF-C5F48C03ADEC}" srcOrd="0" destOrd="0" presId="urn:microsoft.com/office/officeart/2005/8/layout/hierarchy3"/>
    <dgm:cxn modelId="{ACCB237F-B5A9-4D2F-913F-0D50AB0AE8BA}" srcId="{F82D7F17-3E81-4CAE-B84F-B4444EC075DC}" destId="{23D41DB6-9F76-4584-A76F-A28F19C7944E}" srcOrd="0" destOrd="0" parTransId="{16800AF5-8FFB-4B74-BE9F-52AD0D7D4B65}" sibTransId="{2D5B89C4-F8CD-4D08-86B6-3F241F69A23E}"/>
    <dgm:cxn modelId="{ACBB131B-06D6-4006-BE5A-6FAE51D3F22B}" type="presOf" srcId="{81F7F91E-C901-4280-9831-F6F08791A3A4}" destId="{1EE8816C-637D-4815-BF28-7DCB876B84B4}" srcOrd="1" destOrd="0" presId="urn:microsoft.com/office/officeart/2005/8/layout/hierarchy3"/>
    <dgm:cxn modelId="{73869E4C-998D-45CA-9ECB-6D904C9598C4}" type="presOf" srcId="{F82D7F17-3E81-4CAE-B84F-B4444EC075DC}" destId="{0BB2CDDE-9A00-46C3-A50F-9230E5DC1A70}" srcOrd="1" destOrd="0" presId="urn:microsoft.com/office/officeart/2005/8/layout/hierarchy3"/>
    <dgm:cxn modelId="{61C22C9D-7965-42BD-A3E9-6F972119B61F}" srcId="{81F7F91E-C901-4280-9831-F6F08791A3A4}" destId="{70A53776-0B35-4DCB-880F-94DC5114096B}" srcOrd="2" destOrd="0" parTransId="{B3085D49-F21C-4C7E-9455-86F8A63F095A}" sibTransId="{71D95994-5322-4601-A748-28D5D007839D}"/>
    <dgm:cxn modelId="{BA35667E-9F65-48C6-950C-2A8B2EC34A0D}" srcId="{81F7F91E-C901-4280-9831-F6F08791A3A4}" destId="{C25AF9B0-4B7B-4A3A-B9FB-539447C5B46A}" srcOrd="1" destOrd="0" parTransId="{AED22A30-51AC-4624-A1B9-13F55B35E6DD}" sibTransId="{04ED627B-5705-449F-AED2-559DF9DF2A42}"/>
    <dgm:cxn modelId="{B945F8E1-9525-46EF-A529-E1A8F203457D}" type="presOf" srcId="{0C47A329-FCCF-4A4B-960F-3F3F73A1E409}" destId="{D9E07305-1FDC-412D-B4D0-28F429531FC4}" srcOrd="0" destOrd="0" presId="urn:microsoft.com/office/officeart/2005/8/layout/hierarchy3"/>
    <dgm:cxn modelId="{82E88E51-EC19-4401-ABAB-3D51C9F1212C}" type="presOf" srcId="{2E356B91-7DE4-4D8A-B1CA-145C7D6A155B}" destId="{B6EE75B1-AD76-41F1-93A4-6CC588F7E2B8}" srcOrd="0" destOrd="0" presId="urn:microsoft.com/office/officeart/2005/8/layout/hierarchy3"/>
    <dgm:cxn modelId="{F9BBC5D3-6CE3-409C-A542-DB3F35C6B3CB}" type="presOf" srcId="{0F82CD15-1B8C-4972-8806-C7F0AEC1A53E}" destId="{5A0B89F0-8AD8-44C7-BD99-47FCA5A2AB30}" srcOrd="0" destOrd="0" presId="urn:microsoft.com/office/officeart/2005/8/layout/hierarchy3"/>
    <dgm:cxn modelId="{4CE94378-6D40-4117-ACB4-DA24C431FAFF}" type="presOf" srcId="{B3085D49-F21C-4C7E-9455-86F8A63F095A}" destId="{6BA38CCC-0545-47CC-8D70-47589E44C347}" srcOrd="0" destOrd="0" presId="urn:microsoft.com/office/officeart/2005/8/layout/hierarchy3"/>
    <dgm:cxn modelId="{35CB50AE-A36B-4CF8-B731-6376860C43D9}" type="presOf" srcId="{995EBD2B-0935-49FB-81F1-ED253674D3F8}" destId="{C7146207-1950-4B93-ACE6-3295B9EFD015}" srcOrd="0" destOrd="0" presId="urn:microsoft.com/office/officeart/2005/8/layout/hierarchy3"/>
    <dgm:cxn modelId="{D0E589F3-641F-4266-A9D2-2FFF254585AD}" srcId="{4152ADF0-7637-4EA5-9C11-E93C651DB6A0}" destId="{81F7F91E-C901-4280-9831-F6F08791A3A4}" srcOrd="1" destOrd="0" parTransId="{1D57AE07-2569-430B-B616-7224C52DA479}" sibTransId="{2AC32121-CCED-4F41-827E-032E92D4FB50}"/>
    <dgm:cxn modelId="{A5EC0DF0-801F-45BF-B881-BAE28944EE49}" srcId="{4152ADF0-7637-4EA5-9C11-E93C651DB6A0}" destId="{DBAAF1DE-EDC6-453E-98DC-5A20BB1B25F3}" srcOrd="2" destOrd="0" parTransId="{CF2CEE01-200F-4FEA-86A5-ED5DC0A1BF4C}" sibTransId="{296C988F-C581-4049-AF7B-D7546E30FC1D}"/>
    <dgm:cxn modelId="{28A73C66-D454-43D8-A1BE-B15A93044999}" type="presOf" srcId="{43D5598B-7B0F-43D4-AE7C-CC3A5D5B2AAC}" destId="{8156F548-E1CF-440E-8BB5-742096A7146C}" srcOrd="0" destOrd="0" presId="urn:microsoft.com/office/officeart/2005/8/layout/hierarchy3"/>
    <dgm:cxn modelId="{E7019249-7180-4BE8-BEF0-366CB3A9DB8C}" type="presOf" srcId="{7CB1FD27-03AE-4DFF-AE0B-7CA3FDCEF41A}" destId="{4A0CF28C-C00C-4148-890B-3B99EA0FEC54}" srcOrd="0" destOrd="0" presId="urn:microsoft.com/office/officeart/2005/8/layout/hierarchy3"/>
    <dgm:cxn modelId="{9C247FE8-7B00-436C-A4AF-785987F6D26D}" srcId="{4152ADF0-7637-4EA5-9C11-E93C651DB6A0}" destId="{F82D7F17-3E81-4CAE-B84F-B4444EC075DC}" srcOrd="0" destOrd="0" parTransId="{93DC841E-2D0A-40E6-95A0-9288043B73F0}" sibTransId="{FF4ACECB-F89F-4BAF-9CF7-CA6372B373C4}"/>
    <dgm:cxn modelId="{7E5E5DAB-69DC-425C-A050-D7A498D9D7A7}" type="presOf" srcId="{94B11F88-A0EC-4085-B5AD-79AC2B620850}" destId="{58C32DC7-5F28-46CC-BAAC-999508B942C4}" srcOrd="0" destOrd="0" presId="urn:microsoft.com/office/officeart/2005/8/layout/hierarchy3"/>
    <dgm:cxn modelId="{C7CBF8D3-5757-4C63-8C6A-06D7DB4649A5}" type="presOf" srcId="{C25AF9B0-4B7B-4A3A-B9FB-539447C5B46A}" destId="{F97067A5-E056-458C-9846-8495E0A1E0CF}" srcOrd="0" destOrd="0" presId="urn:microsoft.com/office/officeart/2005/8/layout/hierarchy3"/>
    <dgm:cxn modelId="{C8860D32-16F7-4D21-8B57-885C9E8FB553}" srcId="{F82D7F17-3E81-4CAE-B84F-B4444EC075DC}" destId="{94B11F88-A0EC-4085-B5AD-79AC2B620850}" srcOrd="6" destOrd="0" parTransId="{7E43A6D3-57B1-4EE5-ABE3-6936E102ADCC}" sibTransId="{09777327-A3AD-4D8B-84DC-DEAA4578DAD5}"/>
    <dgm:cxn modelId="{9D0DCA32-868A-451C-9254-7FC921F7F8F3}" type="presOf" srcId="{48AC2D2D-9B4E-4047-8C10-127A9A679406}" destId="{0E6CFC5C-27E9-497C-AE8A-FCEFFFB44E62}" srcOrd="0" destOrd="0" presId="urn:microsoft.com/office/officeart/2005/8/layout/hierarchy3"/>
    <dgm:cxn modelId="{2DBA1572-E4DA-4606-972D-B7102C6779B2}" type="presOf" srcId="{E478068A-BB51-4F51-81F4-0B7F8B340E00}" destId="{68565C36-CA76-4202-9DDF-209FC24145D1}" srcOrd="0" destOrd="0" presId="urn:microsoft.com/office/officeart/2005/8/layout/hierarchy3"/>
    <dgm:cxn modelId="{88234ACB-5EA6-4CE0-9D5E-B245CDC64706}" type="presOf" srcId="{12C28166-D7D1-456C-9DE7-141EC100D583}" destId="{078CB1A3-8DCD-4DA2-A3EA-AB74B0C6AA86}" srcOrd="0" destOrd="0" presId="urn:microsoft.com/office/officeart/2005/8/layout/hierarchy3"/>
    <dgm:cxn modelId="{B83C8780-488F-422F-83A3-6FD160CE7597}" type="presOf" srcId="{07B81B86-8D94-4C75-82DB-1F03DDB54790}" destId="{BC0911A5-9138-4B35-8F95-CA3BBBB7DE6E}" srcOrd="0" destOrd="0" presId="urn:microsoft.com/office/officeart/2005/8/layout/hierarchy3"/>
    <dgm:cxn modelId="{64AD9414-FA7B-488D-BD6E-ED87815B7C91}" type="presOf" srcId="{D7408BF0-6D52-43BD-BE2B-14C36DE071A8}" destId="{3684B072-C1FB-4D0A-BF0B-9473771C7751}" srcOrd="0" destOrd="0" presId="urn:microsoft.com/office/officeart/2005/8/layout/hierarchy3"/>
    <dgm:cxn modelId="{5D5043DC-F2FB-426E-A27E-C58D09109C2D}" srcId="{DBAAF1DE-EDC6-453E-98DC-5A20BB1B25F3}" destId="{9E214388-6486-402D-A89D-BCDE7023048A}" srcOrd="0" destOrd="0" parTransId="{20FBC831-075F-4225-8B37-4275B0BAEF86}" sibTransId="{6060E77A-11A7-428C-AF16-7134AEEF2143}"/>
    <dgm:cxn modelId="{4CAA6D6C-F8D6-46C8-863A-25AFF47408AF}" type="presOf" srcId="{AED22A30-51AC-4624-A1B9-13F55B35E6DD}" destId="{A55A6785-0575-4AE8-9F73-74BEF04D3355}" srcOrd="0" destOrd="0" presId="urn:microsoft.com/office/officeart/2005/8/layout/hierarchy3"/>
    <dgm:cxn modelId="{772B4E1C-88FD-47CE-947B-4564A399500C}" type="presOf" srcId="{20FBC831-075F-4225-8B37-4275B0BAEF86}" destId="{C460C316-C036-4194-8250-38E7DB83D2F8}" srcOrd="0" destOrd="0" presId="urn:microsoft.com/office/officeart/2005/8/layout/hierarchy3"/>
    <dgm:cxn modelId="{F9E4F875-0337-4D60-B6F3-71E6410C5094}" type="presOf" srcId="{16800AF5-8FFB-4B74-BE9F-52AD0D7D4B65}" destId="{1D51F5B1-98E6-4B68-A716-2DE02A31D61A}" srcOrd="0" destOrd="0" presId="urn:microsoft.com/office/officeart/2005/8/layout/hierarchy3"/>
    <dgm:cxn modelId="{B1A19AB0-A57B-49DC-84F7-C5C68D0887E9}" srcId="{DBAAF1DE-EDC6-453E-98DC-5A20BB1B25F3}" destId="{15917AE4-1B71-46BC-8164-4BAD3C2F6619}" srcOrd="3" destOrd="0" parTransId="{48AC2D2D-9B4E-4047-8C10-127A9A679406}" sibTransId="{AF7DDFA3-FB2B-4E61-851A-5EAF9F9BE865}"/>
    <dgm:cxn modelId="{A72DFC48-FACD-4EA6-8F3B-C6DE04CBF9A5}" srcId="{DBAAF1DE-EDC6-453E-98DC-5A20BB1B25F3}" destId="{D342CC51-D848-4FB9-A563-974A52EA23BB}" srcOrd="1" destOrd="0" parTransId="{12C28166-D7D1-456C-9DE7-141EC100D583}" sibTransId="{771682D9-BFC2-4A18-8D93-C7A77AB38D2B}"/>
    <dgm:cxn modelId="{93394CE6-47E5-4744-8BCE-A348ACE21C08}" srcId="{F82D7F17-3E81-4CAE-B84F-B4444EC075DC}" destId="{95574972-7532-4023-BA6B-A4BC5E917FC1}" srcOrd="1" destOrd="0" parTransId="{BBCE9FE4-E72C-410E-A09A-E7226CD82E48}" sibTransId="{8F9FA6EA-8E4A-4ECF-A410-1684E5C76B1A}"/>
    <dgm:cxn modelId="{20E395E7-4059-4069-845B-340363FA4985}" srcId="{F82D7F17-3E81-4CAE-B84F-B4444EC075DC}" destId="{A1F4E4EA-C47D-44B6-BF7E-56EC4463B895}" srcOrd="3" destOrd="0" parTransId="{87CD02BF-2AEF-4D66-8141-96B3ECA5129E}" sibTransId="{DA3C14E4-A864-4B01-8584-427FAC8CA242}"/>
    <dgm:cxn modelId="{F534C104-0753-478F-8C84-BDA3E4A33C40}" type="presOf" srcId="{95574972-7532-4023-BA6B-A4BC5E917FC1}" destId="{A18F173C-A050-4F20-A68B-73265D319C9E}" srcOrd="0" destOrd="0" presId="urn:microsoft.com/office/officeart/2005/8/layout/hierarchy3"/>
    <dgm:cxn modelId="{BB7871D6-EE45-493F-A941-EC78CA7154DA}" srcId="{F82D7F17-3E81-4CAE-B84F-B4444EC075DC}" destId="{7CB1FD27-03AE-4DFF-AE0B-7CA3FDCEF41A}" srcOrd="2" destOrd="0" parTransId="{B214580F-A37C-4CF3-B4DC-81CE31B23A13}" sibTransId="{55DFF0E6-35D7-419A-B729-4797AC065DD2}"/>
    <dgm:cxn modelId="{341867D3-923D-4C89-A05B-D49FCF7A7512}" type="presOf" srcId="{4152ADF0-7637-4EA5-9C11-E93C651DB6A0}" destId="{F83F191D-74BB-47A6-A860-8F18FDDA0422}" srcOrd="0" destOrd="0" presId="urn:microsoft.com/office/officeart/2005/8/layout/hierarchy3"/>
    <dgm:cxn modelId="{DA481F93-10C1-4AA6-9548-14315F7BFED0}" type="presOf" srcId="{15917AE4-1B71-46BC-8164-4BAD3C2F6619}" destId="{27976523-67D0-48A1-9B05-8835A6262664}" srcOrd="0" destOrd="0" presId="urn:microsoft.com/office/officeart/2005/8/layout/hierarchy3"/>
    <dgm:cxn modelId="{3E124BA0-B029-4768-97E7-991DF8EAEBD8}" type="presOf" srcId="{F82D7F17-3E81-4CAE-B84F-B4444EC075DC}" destId="{B974E0D0-A368-4463-A905-1DD0A5B97E3C}" srcOrd="0" destOrd="0" presId="urn:microsoft.com/office/officeart/2005/8/layout/hierarchy3"/>
    <dgm:cxn modelId="{DCD1D9A0-238F-4427-9751-D8AE32BF4549}" srcId="{81F7F91E-C901-4280-9831-F6F08791A3A4}" destId="{ED7DF5EF-9E6D-4C14-9B9E-29EAFD4E0C7B}" srcOrd="0" destOrd="0" parTransId="{D7408BF0-6D52-43BD-BE2B-14C36DE071A8}" sibTransId="{43440F9A-52FC-49A1-BE05-43B4030F30E5}"/>
    <dgm:cxn modelId="{0E4A4D6A-3150-44B1-803A-8D8CEB7F8067}" type="presOf" srcId="{DBAAF1DE-EDC6-453E-98DC-5A20BB1B25F3}" destId="{39A50B75-8778-42FD-B560-AAAA938ECC68}" srcOrd="1" destOrd="0" presId="urn:microsoft.com/office/officeart/2005/8/layout/hierarchy3"/>
    <dgm:cxn modelId="{B0B09E74-684D-4F02-823A-37AD005FCCEB}" srcId="{DBAAF1DE-EDC6-453E-98DC-5A20BB1B25F3}" destId="{52E35050-4286-481B-9085-CCC1E72AC18E}" srcOrd="2" destOrd="0" parTransId="{995EBD2B-0935-49FB-81F1-ED253674D3F8}" sibTransId="{D2A91D96-81B2-4381-920B-6087252F6CE7}"/>
    <dgm:cxn modelId="{2575DECE-C876-40C9-8DE4-B0777757019D}" srcId="{81F7F91E-C901-4280-9831-F6F08791A3A4}" destId="{0F82CD15-1B8C-4972-8806-C7F0AEC1A53E}" srcOrd="5" destOrd="0" parTransId="{95CF67F4-FA5B-49F0-975F-8855E065FF19}" sibTransId="{65078E9B-A5E0-4951-B44B-F3F2C2B35E51}"/>
    <dgm:cxn modelId="{AC31388F-07D3-4066-8D49-7BFF64D1F627}" type="presOf" srcId="{B214580F-A37C-4CF3-B4DC-81CE31B23A13}" destId="{9C1721E2-251A-49E0-951B-99A90C27B675}" srcOrd="0" destOrd="0" presId="urn:microsoft.com/office/officeart/2005/8/layout/hierarchy3"/>
    <dgm:cxn modelId="{A402538D-3DA8-4BE7-BFA4-BDEBF606E885}" type="presOf" srcId="{9CADD21D-B85D-428F-BF46-0954135175D9}" destId="{CE92657A-D33F-4E09-9364-666ED5E4BB84}" srcOrd="0" destOrd="0" presId="urn:microsoft.com/office/officeart/2005/8/layout/hierarchy3"/>
    <dgm:cxn modelId="{0409628E-6B5E-44C8-B304-590B469D09E3}" srcId="{F82D7F17-3E81-4CAE-B84F-B4444EC075DC}" destId="{E478068A-BB51-4F51-81F4-0B7F8B340E00}" srcOrd="5" destOrd="0" parTransId="{0C47A329-FCCF-4A4B-960F-3F3F73A1E409}" sibTransId="{F76AF089-A484-4716-B3A3-75B7CF32E9B7}"/>
    <dgm:cxn modelId="{8F116673-8EE9-4B80-96A7-4B49528ED30F}" type="presOf" srcId="{9E214388-6486-402D-A89D-BCDE7023048A}" destId="{2F1E21BC-F560-4E30-9172-D5E158B05EC3}" srcOrd="0" destOrd="0" presId="urn:microsoft.com/office/officeart/2005/8/layout/hierarchy3"/>
    <dgm:cxn modelId="{12EE7A7B-632E-45EB-89F9-FABCACE0686A}" type="presOf" srcId="{710CE3E0-32A6-45DB-8122-521F35AE70E0}" destId="{90774F1E-D883-462C-A870-56649720618C}" srcOrd="0" destOrd="0" presId="urn:microsoft.com/office/officeart/2005/8/layout/hierarchy3"/>
    <dgm:cxn modelId="{92D46443-1B2C-4DE8-8FDC-BD98ADEEC648}" type="presOf" srcId="{A1F4E4EA-C47D-44B6-BF7E-56EC4463B895}" destId="{510487D1-304F-4C1A-82F4-16DB51017DF5}" srcOrd="0" destOrd="0" presId="urn:microsoft.com/office/officeart/2005/8/layout/hierarchy3"/>
    <dgm:cxn modelId="{1FF63AAC-22C5-43D7-8D39-90CF07C6E8FF}" type="presOf" srcId="{BBCE9FE4-E72C-410E-A09A-E7226CD82E48}" destId="{5892D87D-04C9-4AEF-9820-EB2ABCD9FA7F}" srcOrd="0" destOrd="0" presId="urn:microsoft.com/office/officeart/2005/8/layout/hierarchy3"/>
    <dgm:cxn modelId="{2390D18C-4D42-4BE4-8914-644B793F7D6B}" type="presOf" srcId="{81F7F91E-C901-4280-9831-F6F08791A3A4}" destId="{EEC69BC3-A7AC-4367-A52D-D1461C540262}" srcOrd="0" destOrd="0" presId="urn:microsoft.com/office/officeart/2005/8/layout/hierarchy3"/>
    <dgm:cxn modelId="{18BA393D-C03B-4EC0-AF92-EBFEF428DD45}" type="presOf" srcId="{70A53776-0B35-4DCB-880F-94DC5114096B}" destId="{5B27544E-5F48-43D5-93D2-100037446C14}" srcOrd="0" destOrd="0" presId="urn:microsoft.com/office/officeart/2005/8/layout/hierarchy3"/>
    <dgm:cxn modelId="{657F1D5D-7231-40C7-8A21-8415051E65A3}" type="presOf" srcId="{D342CC51-D848-4FB9-A563-974A52EA23BB}" destId="{96A33E8E-99B6-40F2-8C02-5FE11462D5DB}" srcOrd="0" destOrd="0" presId="urn:microsoft.com/office/officeart/2005/8/layout/hierarchy3"/>
    <dgm:cxn modelId="{89B8DE59-07F4-4C93-80FE-81AEFFCF6369}" type="presOf" srcId="{7E43A6D3-57B1-4EE5-ABE3-6936E102ADCC}" destId="{909A19DA-CF41-4472-AB78-5F4E8BADC111}" srcOrd="0" destOrd="0" presId="urn:microsoft.com/office/officeart/2005/8/layout/hierarchy3"/>
    <dgm:cxn modelId="{EE3E9C61-A965-495B-992F-E7A203AC50EF}" type="presOf" srcId="{95CF67F4-FA5B-49F0-975F-8855E065FF19}" destId="{4483C758-1A16-4AFD-8E54-66E086BF4293}" srcOrd="0" destOrd="0" presId="urn:microsoft.com/office/officeart/2005/8/layout/hierarchy3"/>
    <dgm:cxn modelId="{7491E380-B126-4631-80BD-AC1F6E3D9692}" type="presOf" srcId="{ED7DF5EF-9E6D-4C14-9B9E-29EAFD4E0C7B}" destId="{8DF115A2-5188-488F-A8E4-17AE789C7FAB}" srcOrd="0" destOrd="0" presId="urn:microsoft.com/office/officeart/2005/8/layout/hierarchy3"/>
    <dgm:cxn modelId="{A3AEA8AB-438F-4DD2-A4E0-1DE543204D66}" type="presOf" srcId="{23D41DB6-9F76-4584-A76F-A28F19C7944E}" destId="{A1758CC3-A98D-4DCD-BF58-500B4EDC48D1}" srcOrd="0" destOrd="0" presId="urn:microsoft.com/office/officeart/2005/8/layout/hierarchy3"/>
    <dgm:cxn modelId="{00637F32-3B7E-4BD1-B728-8EFB59557959}" srcId="{81F7F91E-C901-4280-9831-F6F08791A3A4}" destId="{CCF67DBD-C30F-4A5C-AF8E-479C7B5DBC6A}" srcOrd="3" destOrd="0" parTransId="{710CE3E0-32A6-45DB-8122-521F35AE70E0}" sibTransId="{42695463-A8B9-48A4-9421-6F34A06C9DF9}"/>
    <dgm:cxn modelId="{DF817DB5-6423-4E09-B7DA-5B37F6C40415}" type="presOf" srcId="{52E35050-4286-481B-9085-CCC1E72AC18E}" destId="{60C7962A-EF30-44E0-B005-9EA306CF94FE}" srcOrd="0" destOrd="0" presId="urn:microsoft.com/office/officeart/2005/8/layout/hierarchy3"/>
    <dgm:cxn modelId="{4D77D0FC-3B8F-433F-ABB0-0D0B5D1894FA}" type="presOf" srcId="{DBAAF1DE-EDC6-453E-98DC-5A20BB1B25F3}" destId="{694AE4EA-8539-40F6-9786-A0918049B162}" srcOrd="0" destOrd="0" presId="urn:microsoft.com/office/officeart/2005/8/layout/hierarchy3"/>
    <dgm:cxn modelId="{AB6E3745-501D-4047-9086-78F68431C13C}" srcId="{81F7F91E-C901-4280-9831-F6F08791A3A4}" destId="{07B81B86-8D94-4C75-82DB-1F03DDB54790}" srcOrd="4" destOrd="0" parTransId="{9CADD21D-B85D-428F-BF46-0954135175D9}" sibTransId="{7A4C299F-1014-49C2-8CA3-4A268FEB99D2}"/>
    <dgm:cxn modelId="{A528A039-7D2E-40E5-B6B3-3ADEBAC84637}" type="presParOf" srcId="{F83F191D-74BB-47A6-A860-8F18FDDA0422}" destId="{610821F5-543D-4871-9443-208FE8FA96F8}" srcOrd="0" destOrd="0" presId="urn:microsoft.com/office/officeart/2005/8/layout/hierarchy3"/>
    <dgm:cxn modelId="{BC9AA657-4CA8-4CC5-9572-78E71AECB17C}" type="presParOf" srcId="{610821F5-543D-4871-9443-208FE8FA96F8}" destId="{2D54217D-4766-40DC-9285-C1D012461745}" srcOrd="0" destOrd="0" presId="urn:microsoft.com/office/officeart/2005/8/layout/hierarchy3"/>
    <dgm:cxn modelId="{370D8204-BC15-408B-805C-4755A9289632}" type="presParOf" srcId="{2D54217D-4766-40DC-9285-C1D012461745}" destId="{B974E0D0-A368-4463-A905-1DD0A5B97E3C}" srcOrd="0" destOrd="0" presId="urn:microsoft.com/office/officeart/2005/8/layout/hierarchy3"/>
    <dgm:cxn modelId="{BE0DD3CC-FC0E-4C4B-A83E-788F82848744}" type="presParOf" srcId="{2D54217D-4766-40DC-9285-C1D012461745}" destId="{0BB2CDDE-9A00-46C3-A50F-9230E5DC1A70}" srcOrd="1" destOrd="0" presId="urn:microsoft.com/office/officeart/2005/8/layout/hierarchy3"/>
    <dgm:cxn modelId="{92C4E136-6703-48F0-B5A3-62B50A6C05F3}" type="presParOf" srcId="{610821F5-543D-4871-9443-208FE8FA96F8}" destId="{49119AE6-2E59-4E6E-A577-60D8699D78E6}" srcOrd="1" destOrd="0" presId="urn:microsoft.com/office/officeart/2005/8/layout/hierarchy3"/>
    <dgm:cxn modelId="{32F0CD3F-358F-4E73-A848-CC77260462F1}" type="presParOf" srcId="{49119AE6-2E59-4E6E-A577-60D8699D78E6}" destId="{1D51F5B1-98E6-4B68-A716-2DE02A31D61A}" srcOrd="0" destOrd="0" presId="urn:microsoft.com/office/officeart/2005/8/layout/hierarchy3"/>
    <dgm:cxn modelId="{E04AC26F-8EAF-4C10-A9FE-88025B0A9B69}" type="presParOf" srcId="{49119AE6-2E59-4E6E-A577-60D8699D78E6}" destId="{A1758CC3-A98D-4DCD-BF58-500B4EDC48D1}" srcOrd="1" destOrd="0" presId="urn:microsoft.com/office/officeart/2005/8/layout/hierarchy3"/>
    <dgm:cxn modelId="{6B14A6E3-5176-4B5E-ADEA-EA52BAF60198}" type="presParOf" srcId="{49119AE6-2E59-4E6E-A577-60D8699D78E6}" destId="{5892D87D-04C9-4AEF-9820-EB2ABCD9FA7F}" srcOrd="2" destOrd="0" presId="urn:microsoft.com/office/officeart/2005/8/layout/hierarchy3"/>
    <dgm:cxn modelId="{8110658F-86BE-4AF4-B94B-AF6E386969E0}" type="presParOf" srcId="{49119AE6-2E59-4E6E-A577-60D8699D78E6}" destId="{A18F173C-A050-4F20-A68B-73265D319C9E}" srcOrd="3" destOrd="0" presId="urn:microsoft.com/office/officeart/2005/8/layout/hierarchy3"/>
    <dgm:cxn modelId="{F99284A3-5EAB-461D-AF2E-F4A0E6A78C94}" type="presParOf" srcId="{49119AE6-2E59-4E6E-A577-60D8699D78E6}" destId="{9C1721E2-251A-49E0-951B-99A90C27B675}" srcOrd="4" destOrd="0" presId="urn:microsoft.com/office/officeart/2005/8/layout/hierarchy3"/>
    <dgm:cxn modelId="{4F1A7D7B-9DF6-4ED9-9727-B05D6913000C}" type="presParOf" srcId="{49119AE6-2E59-4E6E-A577-60D8699D78E6}" destId="{4A0CF28C-C00C-4148-890B-3B99EA0FEC54}" srcOrd="5" destOrd="0" presId="urn:microsoft.com/office/officeart/2005/8/layout/hierarchy3"/>
    <dgm:cxn modelId="{1BAC9F89-19CB-479B-9F42-ABDA17D48F58}" type="presParOf" srcId="{49119AE6-2E59-4E6E-A577-60D8699D78E6}" destId="{BB8B31FF-C126-413C-B2BF-C5F48C03ADEC}" srcOrd="6" destOrd="0" presId="urn:microsoft.com/office/officeart/2005/8/layout/hierarchy3"/>
    <dgm:cxn modelId="{9EBAEAC9-9298-4B3E-9B54-7F8ACD78A6DD}" type="presParOf" srcId="{49119AE6-2E59-4E6E-A577-60D8699D78E6}" destId="{510487D1-304F-4C1A-82F4-16DB51017DF5}" srcOrd="7" destOrd="0" presId="urn:microsoft.com/office/officeart/2005/8/layout/hierarchy3"/>
    <dgm:cxn modelId="{A6452445-22A8-46C5-BBDB-5B3220B07FD1}" type="presParOf" srcId="{49119AE6-2E59-4E6E-A577-60D8699D78E6}" destId="{B6EE75B1-AD76-41F1-93A4-6CC588F7E2B8}" srcOrd="8" destOrd="0" presId="urn:microsoft.com/office/officeart/2005/8/layout/hierarchy3"/>
    <dgm:cxn modelId="{99BB3B59-29A3-44BC-9C01-79A072A15CC8}" type="presParOf" srcId="{49119AE6-2E59-4E6E-A577-60D8699D78E6}" destId="{8156F548-E1CF-440E-8BB5-742096A7146C}" srcOrd="9" destOrd="0" presId="urn:microsoft.com/office/officeart/2005/8/layout/hierarchy3"/>
    <dgm:cxn modelId="{AF62321E-E215-4CB3-B26C-970444DCB81B}" type="presParOf" srcId="{49119AE6-2E59-4E6E-A577-60D8699D78E6}" destId="{D9E07305-1FDC-412D-B4D0-28F429531FC4}" srcOrd="10" destOrd="0" presId="urn:microsoft.com/office/officeart/2005/8/layout/hierarchy3"/>
    <dgm:cxn modelId="{CE83C537-E127-4852-954A-45BF3E32421D}" type="presParOf" srcId="{49119AE6-2E59-4E6E-A577-60D8699D78E6}" destId="{68565C36-CA76-4202-9DDF-209FC24145D1}" srcOrd="11" destOrd="0" presId="urn:microsoft.com/office/officeart/2005/8/layout/hierarchy3"/>
    <dgm:cxn modelId="{300DE7F9-5037-411D-8524-18F7BA275908}" type="presParOf" srcId="{49119AE6-2E59-4E6E-A577-60D8699D78E6}" destId="{909A19DA-CF41-4472-AB78-5F4E8BADC111}" srcOrd="12" destOrd="0" presId="urn:microsoft.com/office/officeart/2005/8/layout/hierarchy3"/>
    <dgm:cxn modelId="{E9586010-EB94-428D-9276-F1B029EDB140}" type="presParOf" srcId="{49119AE6-2E59-4E6E-A577-60D8699D78E6}" destId="{58C32DC7-5F28-46CC-BAAC-999508B942C4}" srcOrd="13" destOrd="0" presId="urn:microsoft.com/office/officeart/2005/8/layout/hierarchy3"/>
    <dgm:cxn modelId="{1C1833D6-171E-4DE3-BF68-BE413E633E2F}" type="presParOf" srcId="{F83F191D-74BB-47A6-A860-8F18FDDA0422}" destId="{55C87F28-B7A8-4913-9F94-5C59314C8617}" srcOrd="1" destOrd="0" presId="urn:microsoft.com/office/officeart/2005/8/layout/hierarchy3"/>
    <dgm:cxn modelId="{B955F6A0-3BEB-425E-BA0E-9C5F2E6257E9}" type="presParOf" srcId="{55C87F28-B7A8-4913-9F94-5C59314C8617}" destId="{D2AF26B9-33F1-4CDA-AD4A-341AAB97C24E}" srcOrd="0" destOrd="0" presId="urn:microsoft.com/office/officeart/2005/8/layout/hierarchy3"/>
    <dgm:cxn modelId="{195B79B9-72C8-447C-A6A0-2B17765F4E63}" type="presParOf" srcId="{D2AF26B9-33F1-4CDA-AD4A-341AAB97C24E}" destId="{EEC69BC3-A7AC-4367-A52D-D1461C540262}" srcOrd="0" destOrd="0" presId="urn:microsoft.com/office/officeart/2005/8/layout/hierarchy3"/>
    <dgm:cxn modelId="{DAA0C272-C33A-49F3-B26C-870433849281}" type="presParOf" srcId="{D2AF26B9-33F1-4CDA-AD4A-341AAB97C24E}" destId="{1EE8816C-637D-4815-BF28-7DCB876B84B4}" srcOrd="1" destOrd="0" presId="urn:microsoft.com/office/officeart/2005/8/layout/hierarchy3"/>
    <dgm:cxn modelId="{E673B770-9FCA-4F71-9FD4-2E1575B477BC}" type="presParOf" srcId="{55C87F28-B7A8-4913-9F94-5C59314C8617}" destId="{216A6B56-A501-4EEC-A535-C0DF6581A483}" srcOrd="1" destOrd="0" presId="urn:microsoft.com/office/officeart/2005/8/layout/hierarchy3"/>
    <dgm:cxn modelId="{51A95517-CB33-4619-BDFD-C9F332A80E8F}" type="presParOf" srcId="{216A6B56-A501-4EEC-A535-C0DF6581A483}" destId="{3684B072-C1FB-4D0A-BF0B-9473771C7751}" srcOrd="0" destOrd="0" presId="urn:microsoft.com/office/officeart/2005/8/layout/hierarchy3"/>
    <dgm:cxn modelId="{E344DE6A-E757-4922-A4C0-62146CDCC509}" type="presParOf" srcId="{216A6B56-A501-4EEC-A535-C0DF6581A483}" destId="{8DF115A2-5188-488F-A8E4-17AE789C7FAB}" srcOrd="1" destOrd="0" presId="urn:microsoft.com/office/officeart/2005/8/layout/hierarchy3"/>
    <dgm:cxn modelId="{4245D9E9-E76C-448B-8674-4901138E5704}" type="presParOf" srcId="{216A6B56-A501-4EEC-A535-C0DF6581A483}" destId="{A55A6785-0575-4AE8-9F73-74BEF04D3355}" srcOrd="2" destOrd="0" presId="urn:microsoft.com/office/officeart/2005/8/layout/hierarchy3"/>
    <dgm:cxn modelId="{B5DAB9F8-7592-46CC-8182-CA29951E11BE}" type="presParOf" srcId="{216A6B56-A501-4EEC-A535-C0DF6581A483}" destId="{F97067A5-E056-458C-9846-8495E0A1E0CF}" srcOrd="3" destOrd="0" presId="urn:microsoft.com/office/officeart/2005/8/layout/hierarchy3"/>
    <dgm:cxn modelId="{DBD138A9-7E33-471E-A967-C9F704D794B8}" type="presParOf" srcId="{216A6B56-A501-4EEC-A535-C0DF6581A483}" destId="{6BA38CCC-0545-47CC-8D70-47589E44C347}" srcOrd="4" destOrd="0" presId="urn:microsoft.com/office/officeart/2005/8/layout/hierarchy3"/>
    <dgm:cxn modelId="{AA6F2B86-4E0E-4226-86E3-B7A18B58F88F}" type="presParOf" srcId="{216A6B56-A501-4EEC-A535-C0DF6581A483}" destId="{5B27544E-5F48-43D5-93D2-100037446C14}" srcOrd="5" destOrd="0" presId="urn:microsoft.com/office/officeart/2005/8/layout/hierarchy3"/>
    <dgm:cxn modelId="{E3994CA6-39F0-4992-8AC5-51C1C4D6D284}" type="presParOf" srcId="{216A6B56-A501-4EEC-A535-C0DF6581A483}" destId="{90774F1E-D883-462C-A870-56649720618C}" srcOrd="6" destOrd="0" presId="urn:microsoft.com/office/officeart/2005/8/layout/hierarchy3"/>
    <dgm:cxn modelId="{8621AE34-BBA1-42B6-ABE8-1F0F6A0E02B9}" type="presParOf" srcId="{216A6B56-A501-4EEC-A535-C0DF6581A483}" destId="{0F4EFF51-C132-4315-B26F-08868FC7B7A4}" srcOrd="7" destOrd="0" presId="urn:microsoft.com/office/officeart/2005/8/layout/hierarchy3"/>
    <dgm:cxn modelId="{6B4CC0FD-304C-4F31-B3F5-555ECFD967FD}" type="presParOf" srcId="{216A6B56-A501-4EEC-A535-C0DF6581A483}" destId="{CE92657A-D33F-4E09-9364-666ED5E4BB84}" srcOrd="8" destOrd="0" presId="urn:microsoft.com/office/officeart/2005/8/layout/hierarchy3"/>
    <dgm:cxn modelId="{E6687057-890D-4BB4-90D4-936F75813443}" type="presParOf" srcId="{216A6B56-A501-4EEC-A535-C0DF6581A483}" destId="{BC0911A5-9138-4B35-8F95-CA3BBBB7DE6E}" srcOrd="9" destOrd="0" presId="urn:microsoft.com/office/officeart/2005/8/layout/hierarchy3"/>
    <dgm:cxn modelId="{A935BB25-8BCA-45CA-941A-AB65FC1399F8}" type="presParOf" srcId="{216A6B56-A501-4EEC-A535-C0DF6581A483}" destId="{4483C758-1A16-4AFD-8E54-66E086BF4293}" srcOrd="10" destOrd="0" presId="urn:microsoft.com/office/officeart/2005/8/layout/hierarchy3"/>
    <dgm:cxn modelId="{B93BED98-6669-4534-9ED9-C2229E190043}" type="presParOf" srcId="{216A6B56-A501-4EEC-A535-C0DF6581A483}" destId="{5A0B89F0-8AD8-44C7-BD99-47FCA5A2AB30}" srcOrd="11" destOrd="0" presId="urn:microsoft.com/office/officeart/2005/8/layout/hierarchy3"/>
    <dgm:cxn modelId="{EAB4B787-B8F4-43EA-89BC-BE31FC4AEB0A}" type="presParOf" srcId="{F83F191D-74BB-47A6-A860-8F18FDDA0422}" destId="{D271B0E2-EA63-4BD8-A9D2-30A628E5A4DA}" srcOrd="2" destOrd="0" presId="urn:microsoft.com/office/officeart/2005/8/layout/hierarchy3"/>
    <dgm:cxn modelId="{76173ED1-AABF-40F2-AD59-AB3404EE998F}" type="presParOf" srcId="{D271B0E2-EA63-4BD8-A9D2-30A628E5A4DA}" destId="{BFAD8757-BFC7-4CDF-B484-527468D7D205}" srcOrd="0" destOrd="0" presId="urn:microsoft.com/office/officeart/2005/8/layout/hierarchy3"/>
    <dgm:cxn modelId="{0E5ACA6E-D6C2-47FA-9A64-FDA0B9B5E05E}" type="presParOf" srcId="{BFAD8757-BFC7-4CDF-B484-527468D7D205}" destId="{694AE4EA-8539-40F6-9786-A0918049B162}" srcOrd="0" destOrd="0" presId="urn:microsoft.com/office/officeart/2005/8/layout/hierarchy3"/>
    <dgm:cxn modelId="{90220FDF-30CB-4EB9-9BEB-EC81A2008293}" type="presParOf" srcId="{BFAD8757-BFC7-4CDF-B484-527468D7D205}" destId="{39A50B75-8778-42FD-B560-AAAA938ECC68}" srcOrd="1" destOrd="0" presId="urn:microsoft.com/office/officeart/2005/8/layout/hierarchy3"/>
    <dgm:cxn modelId="{6F5FC10E-F24E-42EB-B943-031D9A538902}" type="presParOf" srcId="{D271B0E2-EA63-4BD8-A9D2-30A628E5A4DA}" destId="{18BA03E5-F8DB-4C8C-BD47-D379C467CDE0}" srcOrd="1" destOrd="0" presId="urn:microsoft.com/office/officeart/2005/8/layout/hierarchy3"/>
    <dgm:cxn modelId="{A8F8F476-F787-4038-8299-78733FD3B724}" type="presParOf" srcId="{18BA03E5-F8DB-4C8C-BD47-D379C467CDE0}" destId="{C460C316-C036-4194-8250-38E7DB83D2F8}" srcOrd="0" destOrd="0" presId="urn:microsoft.com/office/officeart/2005/8/layout/hierarchy3"/>
    <dgm:cxn modelId="{843AA16D-C86A-4040-8D5E-C5AEE7FFDAAE}" type="presParOf" srcId="{18BA03E5-F8DB-4C8C-BD47-D379C467CDE0}" destId="{2F1E21BC-F560-4E30-9172-D5E158B05EC3}" srcOrd="1" destOrd="0" presId="urn:microsoft.com/office/officeart/2005/8/layout/hierarchy3"/>
    <dgm:cxn modelId="{6170C7E0-12FC-4F33-8022-46CEB1C054EF}" type="presParOf" srcId="{18BA03E5-F8DB-4C8C-BD47-D379C467CDE0}" destId="{078CB1A3-8DCD-4DA2-A3EA-AB74B0C6AA86}" srcOrd="2" destOrd="0" presId="urn:microsoft.com/office/officeart/2005/8/layout/hierarchy3"/>
    <dgm:cxn modelId="{B2FFAE17-0205-40A8-8E34-3D08232AE1DC}" type="presParOf" srcId="{18BA03E5-F8DB-4C8C-BD47-D379C467CDE0}" destId="{96A33E8E-99B6-40F2-8C02-5FE11462D5DB}" srcOrd="3" destOrd="0" presId="urn:microsoft.com/office/officeart/2005/8/layout/hierarchy3"/>
    <dgm:cxn modelId="{A9A31C80-C8A6-49E8-B4A9-4352DCC45748}" type="presParOf" srcId="{18BA03E5-F8DB-4C8C-BD47-D379C467CDE0}" destId="{C7146207-1950-4B93-ACE6-3295B9EFD015}" srcOrd="4" destOrd="0" presId="urn:microsoft.com/office/officeart/2005/8/layout/hierarchy3"/>
    <dgm:cxn modelId="{18924B0E-D1D3-4F04-A715-79C11046D1B5}" type="presParOf" srcId="{18BA03E5-F8DB-4C8C-BD47-D379C467CDE0}" destId="{60C7962A-EF30-44E0-B005-9EA306CF94FE}" srcOrd="5" destOrd="0" presId="urn:microsoft.com/office/officeart/2005/8/layout/hierarchy3"/>
    <dgm:cxn modelId="{D05F8944-730B-439F-8DC4-0B425387FB0E}" type="presParOf" srcId="{18BA03E5-F8DB-4C8C-BD47-D379C467CDE0}" destId="{0E6CFC5C-27E9-497C-AE8A-FCEFFFB44E62}" srcOrd="6" destOrd="0" presId="urn:microsoft.com/office/officeart/2005/8/layout/hierarchy3"/>
    <dgm:cxn modelId="{F67181DA-D2A9-4959-8339-811EB04C6A8A}" type="presParOf" srcId="{18BA03E5-F8DB-4C8C-BD47-D379C467CDE0}" destId="{27976523-67D0-48A1-9B05-8835A6262664}"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A61098-674D-44ED-838A-11676A1BCB3F}" type="datetimeFigureOut">
              <a:rPr lang="en-US" smtClean="0"/>
              <a:t>9/13/2019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45086C-89CC-44F1-8DC8-34A13EDBB1EF}" type="slidenum">
              <a:rPr lang="en-US" smtClean="0"/>
              <a:t>‹#›</a:t>
            </a:fld>
            <a:endParaRPr lang="en-US" dirty="0"/>
          </a:p>
        </p:txBody>
      </p:sp>
    </p:spTree>
    <p:extLst>
      <p:ext uri="{BB962C8B-B14F-4D97-AF65-F5344CB8AC3E}">
        <p14:creationId xmlns:p14="http://schemas.microsoft.com/office/powerpoint/2010/main" val="3744780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xfrm>
            <a:off x="393700" y="692150"/>
            <a:ext cx="6070600" cy="3416300"/>
          </a:xfrm>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There are currently</a:t>
            </a:r>
            <a:r>
              <a:rPr lang="en-US" b="1" dirty="0"/>
              <a:t> 93 </a:t>
            </a:r>
            <a:r>
              <a:rPr lang="en-US" dirty="0"/>
              <a:t>TCs organized into 10 sections. Each TC has a defined scope and is numbered and named. </a:t>
            </a:r>
          </a:p>
          <a:p>
            <a:pPr eaLnBrk="1" hangingPunct="1">
              <a:spcBef>
                <a:spcPct val="0"/>
              </a:spcBef>
            </a:pPr>
            <a:endParaRPr lang="en-US" dirty="0"/>
          </a:p>
          <a:p>
            <a:pPr eaLnBrk="1" hangingPunct="1">
              <a:spcBef>
                <a:spcPct val="0"/>
              </a:spcBef>
            </a:pPr>
            <a:r>
              <a:rPr lang="en-US" dirty="0"/>
              <a:t>Examples are: TC 7.1 Integrated Building Design and TC 9.1 Large Building Air Conditioning</a:t>
            </a:r>
          </a:p>
          <a:p>
            <a:pPr eaLnBrk="1" hangingPunct="1">
              <a:spcBef>
                <a:spcPct val="0"/>
              </a:spcBef>
            </a:pPr>
            <a:endParaRPr lang="en-US" dirty="0"/>
          </a:p>
          <a:p>
            <a:pPr eaLnBrk="1" hangingPunct="1">
              <a:spcBef>
                <a:spcPct val="0"/>
              </a:spcBef>
            </a:pPr>
            <a:r>
              <a:rPr lang="en-US" dirty="0"/>
              <a:t>TCs are formally structured with a chair, vice-chair, secretary, sub-committee chairs, liaisons, sub-committee members, and other specialized assignments (such as Webmaster). TC members are designated as Voting Members and non-voting members (who may include Corresponding Members and Provisional Corresponding Members). The role of liaison is to connect TCs to other elements within ASHRAE and to external organizations. </a:t>
            </a:r>
          </a:p>
          <a:p>
            <a:pPr eaLnBrk="1" hangingPunct="1">
              <a:spcBef>
                <a:spcPct val="0"/>
              </a:spcBef>
            </a:pPr>
            <a:endParaRPr lang="en-US" dirty="0"/>
          </a:p>
          <a:p>
            <a:pPr eaLnBrk="1" hangingPunct="1">
              <a:spcBef>
                <a:spcPct val="0"/>
              </a:spcBef>
            </a:pPr>
            <a:r>
              <a:rPr lang="en-US" dirty="0"/>
              <a:t>TCs meet twice a year (at the Winter and Summer ASHRAE meetings).</a:t>
            </a:r>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5965E3-F459-4222-948A-E055E4551BC3}" type="slidenum">
              <a:rPr lang="en-US" smtClean="0"/>
              <a:pPr/>
              <a:t>25</a:t>
            </a:fld>
            <a:endParaRPr lang="en-US" dirty="0"/>
          </a:p>
        </p:txBody>
      </p:sp>
    </p:spTree>
    <p:extLst>
      <p:ext uri="{BB962C8B-B14F-4D97-AF65-F5344CB8AC3E}">
        <p14:creationId xmlns:p14="http://schemas.microsoft.com/office/powerpoint/2010/main" val="1389953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xfrm>
            <a:off x="393700" y="692150"/>
            <a:ext cx="6070600" cy="3416300"/>
          </a:xfrm>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Show how to navigate to TC webpage-</a:t>
            </a:r>
          </a:p>
          <a:p>
            <a:pPr eaLnBrk="1" hangingPunct="1">
              <a:spcBef>
                <a:spcPct val="0"/>
              </a:spcBef>
            </a:pPr>
            <a:endParaRPr lang="en-US" dirty="0"/>
          </a:p>
          <a:p>
            <a:pPr eaLnBrk="1" hangingPunct="1">
              <a:spcBef>
                <a:spcPct val="0"/>
              </a:spcBef>
            </a:pPr>
            <a:r>
              <a:rPr lang="en-US" dirty="0"/>
              <a:t>Select the </a:t>
            </a:r>
            <a:r>
              <a:rPr lang="en-US" b="1" i="1" dirty="0"/>
              <a:t>Technical Resources </a:t>
            </a:r>
            <a:r>
              <a:rPr lang="en-US" dirty="0"/>
              <a:t>menu on the ASHRAE homepage, then select </a:t>
            </a:r>
            <a:r>
              <a:rPr lang="en-US" b="1" i="1" dirty="0"/>
              <a:t>Technical Committees </a:t>
            </a:r>
            <a:r>
              <a:rPr lang="en-US" dirty="0"/>
              <a:t> from the left-hand menu list for full information on all ASHRAE TCs, TGs, TRGs, and MTGs. The websites maintained by the individual TCs are a great place to find out more about what a TC is actually doing and who to contact to get involved. </a:t>
            </a:r>
          </a:p>
          <a:p>
            <a:pPr eaLnBrk="1" hangingPunct="1">
              <a:spcBef>
                <a:spcPct val="0"/>
              </a:spcBef>
            </a:pPr>
            <a:endParaRPr lang="en-US" dirty="0"/>
          </a:p>
          <a:p>
            <a:pPr eaLnBrk="1" hangingPunct="1">
              <a:spcBef>
                <a:spcPct val="0"/>
              </a:spcBef>
            </a:pPr>
            <a:r>
              <a:rPr lang="en-US" dirty="0"/>
              <a:t>A bit of information regarding Provisional Corresponding Members, and how they differ from Corresponding Members:</a:t>
            </a:r>
          </a:p>
          <a:p>
            <a:pPr eaLnBrk="1" hangingPunct="1">
              <a:spcBef>
                <a:spcPct val="0"/>
              </a:spcBef>
            </a:pPr>
            <a:endParaRPr lang="en-US" dirty="0"/>
          </a:p>
          <a:p>
            <a:pPr eaLnBrk="1" hangingPunct="1">
              <a:spcBef>
                <a:spcPct val="0"/>
              </a:spcBef>
            </a:pPr>
            <a:r>
              <a:rPr lang="en-US" b="1" dirty="0"/>
              <a:t>Provisional Corresponding Members</a:t>
            </a:r>
            <a:r>
              <a:rPr lang="en-US" dirty="0"/>
              <a:t> are temporary additions to the TC/TG/TRG roster made by ASHRAE staff between roster update cycles, usually </a:t>
            </a:r>
            <a:r>
              <a:rPr lang="en-US" i="1" dirty="0"/>
              <a:t>at the request of someone wanting to participate</a:t>
            </a:r>
            <a:r>
              <a:rPr lang="en-US" dirty="0"/>
              <a:t> in the technical committee. If the technical committee chair takes no action on a Provisional Corresponding Member, they are dropped from the roster after two years. For purposes of committee assignments and other work of the TC/TG/TRG committee, the status of “Provisional” should not limit an individual’s active involvement in the work of the TC/TG/TRG. To apply: e-mail MORTS@ashrae.net</a:t>
            </a:r>
          </a:p>
          <a:p>
            <a:pPr eaLnBrk="1" hangingPunct="1">
              <a:spcBef>
                <a:spcPct val="0"/>
              </a:spcBef>
            </a:pPr>
            <a:endParaRPr lang="en-US" dirty="0"/>
          </a:p>
          <a:p>
            <a:pPr eaLnBrk="1" hangingPunct="1">
              <a:spcBef>
                <a:spcPct val="0"/>
              </a:spcBef>
            </a:pPr>
            <a:r>
              <a:rPr lang="en-US" b="1" dirty="0"/>
              <a:t>Corresponding Members</a:t>
            </a:r>
            <a:r>
              <a:rPr lang="en-US" dirty="0"/>
              <a:t> are expected to participate in TC/TG/TRG activities and attend meetings when possible, but may not vote on TC/TG/TRG business. They may, however, serve on and chair TC/TG/TRG subcommittees, including Proposal Evaluation and Project Monitoring Subcommittees, and may vote at the subcommittee level. A Corresponding Member may also serve as Vice Chair or Secretary of a TC/TG/TRG if he/she attends meetings regularly. </a:t>
            </a:r>
          </a:p>
        </p:txBody>
      </p:sp>
      <p:sp>
        <p:nvSpPr>
          <p:cNvPr id="368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B3A4F1E-5D64-412D-B5D6-ECF2D22FBD2E}" type="slidenum">
              <a:rPr lang="en-US" smtClean="0"/>
              <a:pPr/>
              <a:t>26</a:t>
            </a:fld>
            <a:endParaRPr lang="en-US" dirty="0"/>
          </a:p>
        </p:txBody>
      </p:sp>
    </p:spTree>
    <p:extLst>
      <p:ext uri="{BB962C8B-B14F-4D97-AF65-F5344CB8AC3E}">
        <p14:creationId xmlns:p14="http://schemas.microsoft.com/office/powerpoint/2010/main" val="68690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EC888B-2633-47ED-BE67-3C2729C3DCEE}" type="slidenum">
              <a:rPr lang="en-US" smtClean="0"/>
              <a:pPr/>
              <a:t>43</a:t>
            </a:fld>
            <a:endParaRPr lang="en-US" dirty="0"/>
          </a:p>
        </p:txBody>
      </p:sp>
    </p:spTree>
    <p:extLst>
      <p:ext uri="{BB962C8B-B14F-4D97-AF65-F5344CB8AC3E}">
        <p14:creationId xmlns:p14="http://schemas.microsoft.com/office/powerpoint/2010/main" val="2814626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them how to log into the system, and enter PAOE points.  </a:t>
            </a:r>
          </a:p>
        </p:txBody>
      </p:sp>
      <p:sp>
        <p:nvSpPr>
          <p:cNvPr id="4" name="Slide Number Placeholder 3"/>
          <p:cNvSpPr>
            <a:spLocks noGrp="1"/>
          </p:cNvSpPr>
          <p:nvPr>
            <p:ph type="sldNum" sz="quarter" idx="10"/>
          </p:nvPr>
        </p:nvSpPr>
        <p:spPr/>
        <p:txBody>
          <a:bodyPr/>
          <a:lstStyle/>
          <a:p>
            <a:fld id="{ECEC888B-2633-47ED-BE67-3C2729C3DCEE}" type="slidenum">
              <a:rPr lang="en-US" smtClean="0"/>
              <a:pPr/>
              <a:t>45</a:t>
            </a:fld>
            <a:endParaRPr lang="en-US" dirty="0"/>
          </a:p>
        </p:txBody>
      </p:sp>
    </p:spTree>
    <p:extLst>
      <p:ext uri="{BB962C8B-B14F-4D97-AF65-F5344CB8AC3E}">
        <p14:creationId xmlns:p14="http://schemas.microsoft.com/office/powerpoint/2010/main" val="468619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that the goal of SA is to create interested in HVAC, but to also</a:t>
            </a:r>
            <a:r>
              <a:rPr lang="en-US" baseline="0" dirty="0"/>
              <a:t> create new ASHRAE Members.</a:t>
            </a:r>
          </a:p>
          <a:p>
            <a:endParaRPr lang="en-US" baseline="0" dirty="0"/>
          </a:p>
          <a:p>
            <a:pPr marL="171450" indent="-171450">
              <a:buFont typeface="Arial" panose="020B0604020202020204" pitchFamily="34" charset="0"/>
              <a:buChar char="•"/>
            </a:pPr>
            <a:r>
              <a:rPr lang="en-US" baseline="0" dirty="0"/>
              <a:t>Students Transferring to Full Member increases our membership numbers</a:t>
            </a:r>
          </a:p>
          <a:p>
            <a:pPr marL="171450" indent="-171450">
              <a:buFont typeface="Arial" panose="020B0604020202020204" pitchFamily="34" charset="0"/>
              <a:buChar char="•"/>
            </a:pPr>
            <a:r>
              <a:rPr lang="en-US" baseline="0" dirty="0"/>
              <a:t>More members generate more RP money</a:t>
            </a:r>
          </a:p>
          <a:p>
            <a:pPr marL="171450" indent="-171450">
              <a:buFont typeface="Arial" panose="020B0604020202020204" pitchFamily="34" charset="0"/>
              <a:buChar char="•"/>
            </a:pPr>
            <a:r>
              <a:rPr lang="en-US" baseline="0" dirty="0"/>
              <a:t>As a technical society the more members we have, the more people we can pull from for tech committees and to share technical information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CEC888B-2633-47ED-BE67-3C2729C3DCEE}" type="slidenum">
              <a:rPr lang="en-US" smtClean="0"/>
              <a:pPr/>
              <a:t>48</a:t>
            </a:fld>
            <a:endParaRPr lang="en-US" dirty="0"/>
          </a:p>
        </p:txBody>
      </p:sp>
    </p:spTree>
    <p:extLst>
      <p:ext uri="{BB962C8B-B14F-4D97-AF65-F5344CB8AC3E}">
        <p14:creationId xmlns:p14="http://schemas.microsoft.com/office/powerpoint/2010/main" val="25979475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44E386D-D596-43F8-8F7F-EC29E2E0A8BB}" type="datetimeFigureOut">
              <a:rPr lang="en-US" smtClean="0"/>
              <a:t>9/13/2019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3" y="0"/>
            <a:ext cx="12181173" cy="6858000"/>
          </a:xfrm>
          <a:prstGeom prst="rect">
            <a:avLst/>
          </a:prstGeom>
        </p:spPr>
      </p:pic>
    </p:spTree>
    <p:extLst>
      <p:ext uri="{BB962C8B-B14F-4D97-AF65-F5344CB8AC3E}">
        <p14:creationId xmlns:p14="http://schemas.microsoft.com/office/powerpoint/2010/main" val="3766746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9/13/2019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97387" y="5585093"/>
            <a:ext cx="1114297" cy="771257"/>
          </a:xfrm>
          <a:prstGeom prst="rect">
            <a:avLst/>
          </a:prstGeom>
        </p:spPr>
      </p:pic>
    </p:spTree>
    <p:extLst>
      <p:ext uri="{BB962C8B-B14F-4D97-AF65-F5344CB8AC3E}">
        <p14:creationId xmlns:p14="http://schemas.microsoft.com/office/powerpoint/2010/main" val="2204881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9144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546578"/>
            <a:ext cx="5181600" cy="463038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46578"/>
            <a:ext cx="5181600" cy="4630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44E386D-D596-43F8-8F7F-EC29E2E0A8BB}" type="datetimeFigureOut">
              <a:rPr lang="en-US" smtClean="0"/>
              <a:t>9/13/2019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DEDE4D-DC37-4180-B29E-77B367E2BC86}" type="slidenum">
              <a:rPr lang="en-US" smtClean="0"/>
              <a:t>‹#›</a:t>
            </a:fld>
            <a:endParaRPr lang="en-US" dirty="0"/>
          </a:p>
        </p:txBody>
      </p:sp>
    </p:spTree>
    <p:extLst>
      <p:ext uri="{BB962C8B-B14F-4D97-AF65-F5344CB8AC3E}">
        <p14:creationId xmlns:p14="http://schemas.microsoft.com/office/powerpoint/2010/main" val="10597334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E386D-D596-43F8-8F7F-EC29E2E0A8BB}" type="datetimeFigureOut">
              <a:rPr lang="en-US" smtClean="0"/>
              <a:t>9/13/2019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EDE4D-DC37-4180-B29E-77B367E2BC86}" type="slidenum">
              <a:rPr lang="en-US" smtClean="0"/>
              <a:t>‹#›</a:t>
            </a:fld>
            <a:endParaRPr lang="en-US" dirty="0"/>
          </a:p>
        </p:txBody>
      </p:sp>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13" y="0"/>
            <a:ext cx="12181173" cy="6858000"/>
          </a:xfrm>
          <a:prstGeom prst="rect">
            <a:avLst/>
          </a:prstGeom>
        </p:spPr>
      </p:pic>
    </p:spTree>
    <p:extLst>
      <p:ext uri="{BB962C8B-B14F-4D97-AF65-F5344CB8AC3E}">
        <p14:creationId xmlns:p14="http://schemas.microsoft.com/office/powerpoint/2010/main" val="3978015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ashrae.org/YLW" TargetMode="Externa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ashrae.org/YLI"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ashrae.org/YLW2.0"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www.ashrae.org/SmartStart"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ashrae.org/LeadershipU"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ashrae.org/communities/young-engineers-in-ashrae-yea/honors-and-awards/developing-leader-award"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ashrae.org/communities/young-engineers-in-ashrae-yea/honors-and-awards/young-engineers-in-ashrae-yea-award-of-individual-excellence"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ashrae.org/File%20Library/Communities/Young%20Engineers%20in%20ASHRAE%20(YEA)/Resources/YEA-Technical-Committees-Guide.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magnetmail.net/Actions/email_web_version.cfm?publish=newsletter&amp;user_id=ASHRAE&amp;message_id=14665722" TargetMode="External"/><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hyperlink" Target="mailto:youngengineers@ashrae.org?YEAConnection%20Article%20Submission" TargetMode="External"/><Relationship Id="rId4" Type="http://schemas.openxmlformats.org/officeDocument/2006/relationships/hyperlink" Target="https://ashrae.realmagnet.land/yea-newsletter-signup"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www.ashrae.org/YEA" TargetMode="Externa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hyperlink" Target="http://www.linkedin.com/groups/2026718" TargetMode="External"/><Relationship Id="rId5" Type="http://schemas.openxmlformats.org/officeDocument/2006/relationships/hyperlink" Target="http://www.facebook.com/ashraeYEA/" TargetMode="Externa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ashrae.org/membership--conferences/young-engineers-in-ashrae" TargetMode="External"/><Relationship Id="rId2" Type="http://schemas.openxmlformats.org/officeDocument/2006/relationships/hyperlink" Target="https://www.ashrae.org/File%20Library/docLib/YEA/YEA-TC-Guide-2012.pdf"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mailto:youngengineers@ashrae.org"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ashrae.org/society-groups/chapters/manual-for-chapter-operation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mailto:rmasterson@ashrae.or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1325" y="1457325"/>
            <a:ext cx="6810375" cy="3016210"/>
          </a:xfrm>
          <a:prstGeom prst="rect">
            <a:avLst/>
          </a:prstGeom>
          <a:noFill/>
        </p:spPr>
        <p:txBody>
          <a:bodyPr wrap="square" rtlCol="0">
            <a:spAutoFit/>
          </a:bodyPr>
          <a:lstStyle/>
          <a:p>
            <a:r>
              <a:rPr lang="en-US" altLang="en-US" sz="6600" b="1" dirty="0">
                <a:solidFill>
                  <a:schemeClr val="bg1"/>
                </a:solidFill>
              </a:rPr>
              <a:t>YEA </a:t>
            </a:r>
            <a:r>
              <a:rPr lang="en-US" altLang="en-US" sz="4000" dirty="0">
                <a:solidFill>
                  <a:schemeClr val="bg1"/>
                </a:solidFill>
              </a:rPr>
              <a:t/>
            </a:r>
            <a:br>
              <a:rPr lang="en-US" altLang="en-US" sz="4000" dirty="0">
                <a:solidFill>
                  <a:schemeClr val="bg1"/>
                </a:solidFill>
              </a:rPr>
            </a:br>
            <a:r>
              <a:rPr lang="en-US" altLang="en-US" sz="4400" dirty="0">
                <a:solidFill>
                  <a:schemeClr val="bg1"/>
                </a:solidFill>
              </a:rPr>
              <a:t>Young Engineers In ASHRAE</a:t>
            </a:r>
          </a:p>
          <a:p>
            <a:endParaRPr lang="en-US" sz="4000" dirty="0">
              <a:solidFill>
                <a:schemeClr val="bg1"/>
              </a:solidFill>
            </a:endParaRPr>
          </a:p>
          <a:p>
            <a:r>
              <a:rPr lang="en-US" altLang="en-US" sz="4000" dirty="0">
                <a:solidFill>
                  <a:schemeClr val="bg1"/>
                </a:solidFill>
              </a:rPr>
              <a:t>2019-2020 CRC Workshop</a:t>
            </a:r>
          </a:p>
        </p:txBody>
      </p:sp>
    </p:spTree>
    <p:extLst>
      <p:ext uri="{BB962C8B-B14F-4D97-AF65-F5344CB8AC3E}">
        <p14:creationId xmlns:p14="http://schemas.microsoft.com/office/powerpoint/2010/main" val="2748500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ASHRAE Map of Regions (VIII, XIV, At-Large)</a:t>
            </a:r>
            <a:endParaRPr lang="fr-CA" dirty="0"/>
          </a:p>
        </p:txBody>
      </p:sp>
      <p:pic>
        <p:nvPicPr>
          <p:cNvPr id="3" name="Picture 2"/>
          <p:cNvPicPr>
            <a:picLocks noChangeAspect="1"/>
          </p:cNvPicPr>
          <p:nvPr/>
        </p:nvPicPr>
        <p:blipFill>
          <a:blip r:embed="rId2"/>
          <a:stretch>
            <a:fillRect/>
          </a:stretch>
        </p:blipFill>
        <p:spPr>
          <a:xfrm>
            <a:off x="504825" y="1313764"/>
            <a:ext cx="4667250" cy="5263248"/>
          </a:xfrm>
          <a:prstGeom prst="rect">
            <a:avLst/>
          </a:prstGeom>
        </p:spPr>
      </p:pic>
      <p:pic>
        <p:nvPicPr>
          <p:cNvPr id="4" name="Picture 3"/>
          <p:cNvPicPr>
            <a:picLocks noChangeAspect="1"/>
          </p:cNvPicPr>
          <p:nvPr/>
        </p:nvPicPr>
        <p:blipFill rotWithShape="1">
          <a:blip r:embed="rId3"/>
          <a:srcRect r="5163"/>
          <a:stretch/>
        </p:blipFill>
        <p:spPr>
          <a:xfrm>
            <a:off x="5391150" y="1609726"/>
            <a:ext cx="5467935" cy="4752974"/>
          </a:xfrm>
          <a:prstGeom prst="rect">
            <a:avLst/>
          </a:prstGeom>
        </p:spPr>
      </p:pic>
    </p:spTree>
    <p:extLst>
      <p:ext uri="{BB962C8B-B14F-4D97-AF65-F5344CB8AC3E}">
        <p14:creationId xmlns:p14="http://schemas.microsoft.com/office/powerpoint/2010/main" val="180493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YEA RVC – YEA Regional Vice Chair</a:t>
            </a:r>
            <a:endParaRPr lang="fr-CA" dirty="0"/>
          </a:p>
        </p:txBody>
      </p:sp>
      <p:sp>
        <p:nvSpPr>
          <p:cNvPr id="9" name="Content Placeholder 8">
            <a:extLst>
              <a:ext uri="{FF2B5EF4-FFF2-40B4-BE49-F238E27FC236}">
                <a16:creationId xmlns:a16="http://schemas.microsoft.com/office/drawing/2014/main" xmlns="" id="{F87B270A-14D3-42F8-988A-559B0EEB4D84}"/>
              </a:ext>
            </a:extLst>
          </p:cNvPr>
          <p:cNvSpPr>
            <a:spLocks noGrp="1"/>
          </p:cNvSpPr>
          <p:nvPr>
            <p:ph idx="1"/>
          </p:nvPr>
        </p:nvSpPr>
        <p:spPr>
          <a:xfrm>
            <a:off x="838200" y="1825625"/>
            <a:ext cx="8501109" cy="4351338"/>
          </a:xfrm>
        </p:spPr>
        <p:txBody>
          <a:bodyPr/>
          <a:lstStyle/>
          <a:p>
            <a:pPr>
              <a:buNone/>
            </a:pPr>
            <a:r>
              <a:rPr lang="en-US" altLang="en-US" dirty="0"/>
              <a:t>What the YEA RVC does:</a:t>
            </a:r>
            <a:endParaRPr lang="en-US" altLang="en-US" dirty="0">
              <a:solidFill>
                <a:srgbClr val="FF0000"/>
              </a:solidFill>
            </a:endParaRPr>
          </a:p>
          <a:p>
            <a:pPr lvl="1"/>
            <a:r>
              <a:rPr lang="en-US" altLang="en-US" dirty="0"/>
              <a:t>Annual and Winter Conferences</a:t>
            </a:r>
          </a:p>
          <a:p>
            <a:pPr lvl="1"/>
            <a:r>
              <a:rPr lang="en-US" altLang="en-US" dirty="0"/>
              <a:t>Strengthen relationships with Chapter, Region and Society leadership</a:t>
            </a:r>
          </a:p>
          <a:p>
            <a:pPr lvl="1"/>
            <a:r>
              <a:rPr lang="en-US" altLang="en-US" dirty="0"/>
              <a:t>Participate in Regional planning meeting</a:t>
            </a:r>
          </a:p>
          <a:p>
            <a:pPr lvl="1"/>
            <a:r>
              <a:rPr lang="en-US" altLang="en-US" dirty="0"/>
              <a:t>Lead YEA session at chapter president’s training</a:t>
            </a:r>
          </a:p>
          <a:p>
            <a:pPr lvl="1"/>
            <a:r>
              <a:rPr lang="en-US" altLang="en-US" dirty="0"/>
              <a:t>Attend Chapter Regional Conference (CRC)</a:t>
            </a:r>
          </a:p>
          <a:p>
            <a:pPr lvl="2">
              <a:buFont typeface="Courier New" panose="02070309020205020404" pitchFamily="49" charset="0"/>
              <a:buChar char="o"/>
            </a:pPr>
            <a:r>
              <a:rPr lang="en-US" altLang="en-US" sz="1800" dirty="0"/>
              <a:t>Present at business meeting</a:t>
            </a:r>
          </a:p>
          <a:p>
            <a:pPr lvl="2">
              <a:buFont typeface="Courier New" panose="02070309020205020404" pitchFamily="49" charset="0"/>
              <a:buChar char="o"/>
            </a:pPr>
            <a:r>
              <a:rPr lang="en-US" altLang="en-US" sz="1800" dirty="0"/>
              <a:t>Host YEA training workshop</a:t>
            </a:r>
          </a:p>
          <a:p>
            <a:pPr lvl="1"/>
            <a:r>
              <a:rPr lang="en-US" altLang="en-US" dirty="0"/>
              <a:t>Subcommittee responsibilities</a:t>
            </a:r>
          </a:p>
          <a:p>
            <a:endParaRPr lang="en-US" dirty="0"/>
          </a:p>
        </p:txBody>
      </p:sp>
      <p:pic>
        <p:nvPicPr>
          <p:cNvPr id="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39309" y="1403695"/>
            <a:ext cx="2414588"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57148" y="3232876"/>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2814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643543"/>
          </a:xfrm>
        </p:spPr>
        <p:txBody>
          <a:bodyPr/>
          <a:lstStyle/>
          <a:p>
            <a:r>
              <a:rPr lang="en-US" altLang="en-US" dirty="0">
                <a:solidFill>
                  <a:srgbClr val="FFFFFF"/>
                </a:solidFill>
                <a:ea typeface="Calibri" panose="020F0502020204030204" pitchFamily="34" charset="0"/>
                <a:cs typeface="Calibri" panose="020F0502020204030204" pitchFamily="34" charset="0"/>
                <a:sym typeface="Calibri" panose="020F0502020204030204" pitchFamily="34" charset="0"/>
              </a:rPr>
              <a:t>YEA Subcommittees</a:t>
            </a:r>
            <a:endParaRPr lang="fr-CA" dirty="0"/>
          </a:p>
        </p:txBody>
      </p:sp>
      <p:graphicFrame>
        <p:nvGraphicFramePr>
          <p:cNvPr id="3" name="Diagram 2">
            <a:extLst>
              <a:ext uri="{FF2B5EF4-FFF2-40B4-BE49-F238E27FC236}">
                <a16:creationId xmlns:a16="http://schemas.microsoft.com/office/drawing/2014/main" xmlns="" id="{B733B76D-F72F-443E-81C7-DC588E48E0E1}"/>
              </a:ext>
            </a:extLst>
          </p:cNvPr>
          <p:cNvGraphicFramePr/>
          <p:nvPr>
            <p:extLst>
              <p:ext uri="{D42A27DB-BD31-4B8C-83A1-F6EECF244321}">
                <p14:modId xmlns:p14="http://schemas.microsoft.com/office/powerpoint/2010/main" val="132439307"/>
              </p:ext>
            </p:extLst>
          </p:nvPr>
        </p:nvGraphicFramePr>
        <p:xfrm>
          <a:off x="607182" y="1243467"/>
          <a:ext cx="1062837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6223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Regional YEA Statistics</a:t>
            </a:r>
            <a:endParaRPr lang="fr-CA" dirty="0"/>
          </a:p>
        </p:txBody>
      </p:sp>
      <p:graphicFrame>
        <p:nvGraphicFramePr>
          <p:cNvPr id="7" name="Tableau 4"/>
          <p:cNvGraphicFramePr>
            <a:graphicFrameLocks noGrp="1"/>
          </p:cNvGraphicFramePr>
          <p:nvPr>
            <p:extLst>
              <p:ext uri="{D42A27DB-BD31-4B8C-83A1-F6EECF244321}">
                <p14:modId xmlns:p14="http://schemas.microsoft.com/office/powerpoint/2010/main" val="52697723"/>
              </p:ext>
            </p:extLst>
          </p:nvPr>
        </p:nvGraphicFramePr>
        <p:xfrm>
          <a:off x="1981199" y="1631416"/>
          <a:ext cx="8229601" cy="4111623"/>
        </p:xfrm>
        <a:graphic>
          <a:graphicData uri="http://schemas.openxmlformats.org/drawingml/2006/table">
            <a:tbl>
              <a:tblPr firstRow="1">
                <a:tableStyleId>{5940675A-B579-460E-94D1-54222C63F5DA}</a:tableStyleId>
              </a:tblPr>
              <a:tblGrid>
                <a:gridCol w="1863073">
                  <a:extLst>
                    <a:ext uri="{9D8B030D-6E8A-4147-A177-3AD203B41FA5}">
                      <a16:colId xmlns="" xmlns:a16="http://schemas.microsoft.com/office/drawing/2014/main" val="20000"/>
                    </a:ext>
                  </a:extLst>
                </a:gridCol>
                <a:gridCol w="1061088">
                  <a:extLst>
                    <a:ext uri="{9D8B030D-6E8A-4147-A177-3AD203B41FA5}">
                      <a16:colId xmlns="" xmlns:a16="http://schemas.microsoft.com/office/drawing/2014/main" val="20001"/>
                    </a:ext>
                  </a:extLst>
                </a:gridCol>
                <a:gridCol w="1061088">
                  <a:extLst>
                    <a:ext uri="{9D8B030D-6E8A-4147-A177-3AD203B41FA5}">
                      <a16:colId xmlns="" xmlns:a16="http://schemas.microsoft.com/office/drawing/2014/main" val="20002"/>
                    </a:ext>
                  </a:extLst>
                </a:gridCol>
                <a:gridCol w="1061088">
                  <a:extLst>
                    <a:ext uri="{9D8B030D-6E8A-4147-A177-3AD203B41FA5}">
                      <a16:colId xmlns="" xmlns:a16="http://schemas.microsoft.com/office/drawing/2014/main" val="20003"/>
                    </a:ext>
                  </a:extLst>
                </a:gridCol>
                <a:gridCol w="1061088">
                  <a:extLst>
                    <a:ext uri="{9D8B030D-6E8A-4147-A177-3AD203B41FA5}">
                      <a16:colId xmlns="" xmlns:a16="http://schemas.microsoft.com/office/drawing/2014/main" val="20004"/>
                    </a:ext>
                  </a:extLst>
                </a:gridCol>
                <a:gridCol w="1061088">
                  <a:extLst>
                    <a:ext uri="{9D8B030D-6E8A-4147-A177-3AD203B41FA5}">
                      <a16:colId xmlns="" xmlns:a16="http://schemas.microsoft.com/office/drawing/2014/main" val="20005"/>
                    </a:ext>
                  </a:extLst>
                </a:gridCol>
                <a:gridCol w="1061088">
                  <a:extLst>
                    <a:ext uri="{9D8B030D-6E8A-4147-A177-3AD203B41FA5}">
                      <a16:colId xmlns="" xmlns:a16="http://schemas.microsoft.com/office/drawing/2014/main" val="20006"/>
                    </a:ext>
                  </a:extLst>
                </a:gridCol>
              </a:tblGrid>
              <a:tr h="753439">
                <a:tc>
                  <a:txBody>
                    <a:bodyPr/>
                    <a:lstStyle/>
                    <a:p>
                      <a:pPr algn="ctr" rtl="0" fontAlgn="ctr"/>
                      <a:r>
                        <a:rPr lang="en-US" sz="1400" b="1" i="0" u="none" strike="noStrike" dirty="0">
                          <a:solidFill>
                            <a:schemeClr val="bg1"/>
                          </a:solidFill>
                          <a:effectLst/>
                          <a:latin typeface="Calibri" panose="020F0502020204030204" pitchFamily="34" charset="0"/>
                        </a:rPr>
                        <a:t>Chapter Name</a:t>
                      </a:r>
                    </a:p>
                  </a:txBody>
                  <a:tcPr marL="9525" marR="9525" marT="9525" marB="0" anchor="ctr">
                    <a:solidFill>
                      <a:schemeClr val="accent1"/>
                    </a:solidFill>
                  </a:tcPr>
                </a:tc>
                <a:tc>
                  <a:txBody>
                    <a:bodyPr/>
                    <a:lstStyle/>
                    <a:p>
                      <a:pPr algn="ctr" rtl="0" fontAlgn="ctr"/>
                      <a:r>
                        <a:rPr lang="en-US" sz="1400" b="1" i="0" u="none" strike="noStrike">
                          <a:solidFill>
                            <a:schemeClr val="bg1"/>
                          </a:solidFill>
                          <a:effectLst/>
                          <a:latin typeface="Calibri" panose="020F0502020204030204" pitchFamily="34" charset="0"/>
                        </a:rPr>
                        <a:t>YEA Members 2018</a:t>
                      </a:r>
                    </a:p>
                  </a:txBody>
                  <a:tcPr marL="9525" marR="9525" marT="9525" marB="0" anchor="ctr">
                    <a:solidFill>
                      <a:schemeClr val="accent1"/>
                    </a:solidFill>
                  </a:tcPr>
                </a:tc>
                <a:tc>
                  <a:txBody>
                    <a:bodyPr/>
                    <a:lstStyle/>
                    <a:p>
                      <a:pPr algn="ctr" rtl="0" fontAlgn="ctr"/>
                      <a:r>
                        <a:rPr lang="en-US" sz="1400" b="1" i="0" u="none" strike="noStrike">
                          <a:solidFill>
                            <a:schemeClr val="bg1"/>
                          </a:solidFill>
                          <a:effectLst/>
                          <a:latin typeface="Calibri" panose="020F0502020204030204" pitchFamily="34" charset="0"/>
                        </a:rPr>
                        <a:t>YEA Members 2019</a:t>
                      </a:r>
                    </a:p>
                  </a:txBody>
                  <a:tcPr marL="9525" marR="9525" marT="9525" marB="0" anchor="ctr">
                    <a:solidFill>
                      <a:schemeClr val="accent1"/>
                    </a:solidFill>
                  </a:tcPr>
                </a:tc>
                <a:tc>
                  <a:txBody>
                    <a:bodyPr/>
                    <a:lstStyle/>
                    <a:p>
                      <a:pPr algn="ctr" rtl="0" fontAlgn="ctr"/>
                      <a:r>
                        <a:rPr lang="en-US" sz="1400" b="1" i="0" u="none" strike="noStrike" dirty="0">
                          <a:solidFill>
                            <a:schemeClr val="bg1"/>
                          </a:solidFill>
                          <a:effectLst/>
                          <a:latin typeface="Calibri" panose="020F0502020204030204" pitchFamily="34" charset="0"/>
                        </a:rPr>
                        <a:t>YEA Increase</a:t>
                      </a:r>
                    </a:p>
                  </a:txBody>
                  <a:tcPr marL="9525" marR="9525" marT="9525" marB="0" anchor="ctr">
                    <a:solidFill>
                      <a:schemeClr val="accent1"/>
                    </a:solidFill>
                  </a:tcPr>
                </a:tc>
                <a:tc>
                  <a:txBody>
                    <a:bodyPr/>
                    <a:lstStyle/>
                    <a:p>
                      <a:pPr algn="ctr" rtl="0" fontAlgn="ctr"/>
                      <a:r>
                        <a:rPr lang="en-US" sz="1400" b="1" i="0" u="none" strike="noStrike" dirty="0">
                          <a:solidFill>
                            <a:schemeClr val="bg1"/>
                          </a:solidFill>
                          <a:effectLst/>
                          <a:latin typeface="Calibri" panose="020F0502020204030204" pitchFamily="34" charset="0"/>
                        </a:rPr>
                        <a:t>% YEA Increase</a:t>
                      </a:r>
                    </a:p>
                  </a:txBody>
                  <a:tcPr marL="9525" marR="9525" marT="9525" marB="0" anchor="ctr">
                    <a:solidFill>
                      <a:schemeClr val="accent1"/>
                    </a:solidFill>
                  </a:tcPr>
                </a:tc>
                <a:tc>
                  <a:txBody>
                    <a:bodyPr/>
                    <a:lstStyle/>
                    <a:p>
                      <a:pPr algn="ctr" rtl="0" fontAlgn="ctr"/>
                      <a:r>
                        <a:rPr lang="en-US" sz="1400" b="1" i="0" u="none" strike="noStrike" dirty="0">
                          <a:solidFill>
                            <a:schemeClr val="bg1"/>
                          </a:solidFill>
                          <a:effectLst/>
                          <a:latin typeface="Calibri" panose="020F0502020204030204" pitchFamily="34" charset="0"/>
                        </a:rPr>
                        <a:t>Total Members</a:t>
                      </a:r>
                    </a:p>
                  </a:txBody>
                  <a:tcPr marL="9525" marR="9525" marT="9525" marB="0" anchor="ctr">
                    <a:solidFill>
                      <a:schemeClr val="accent1"/>
                    </a:solidFill>
                  </a:tcPr>
                </a:tc>
                <a:tc>
                  <a:txBody>
                    <a:bodyPr/>
                    <a:lstStyle/>
                    <a:p>
                      <a:pPr algn="ctr" rtl="0" fontAlgn="ctr"/>
                      <a:r>
                        <a:rPr lang="en-US" sz="1400" b="1" i="0" u="none" strike="noStrike" dirty="0">
                          <a:solidFill>
                            <a:schemeClr val="bg1"/>
                          </a:solidFill>
                          <a:effectLst/>
                          <a:latin typeface="Calibri" panose="020F0502020204030204" pitchFamily="34" charset="0"/>
                        </a:rPr>
                        <a:t>% of Membership</a:t>
                      </a:r>
                    </a:p>
                  </a:txBody>
                  <a:tcPr marL="9525" marR="9525" marT="9525" marB="0" anchor="ctr">
                    <a:solidFill>
                      <a:schemeClr val="accent1"/>
                    </a:solidFill>
                  </a:tcPr>
                </a:tc>
                <a:extLst>
                  <a:ext uri="{0D108BD9-81ED-4DB2-BD59-A6C34878D82A}">
                    <a16:rowId xmlns="" xmlns:a16="http://schemas.microsoft.com/office/drawing/2014/main" val="10000"/>
                  </a:ext>
                </a:extLst>
              </a:tr>
              <a:tr h="419773">
                <a:tc>
                  <a:txBody>
                    <a:bodyPr/>
                    <a:lstStyle/>
                    <a:p>
                      <a:pPr algn="ctr" rtl="0" fontAlgn="ctr"/>
                      <a:r>
                        <a:rPr lang="en-US" sz="1200" b="1" i="0" u="none" strike="noStrike" dirty="0">
                          <a:solidFill>
                            <a:srgbClr val="000000"/>
                          </a:solidFill>
                          <a:effectLst/>
                          <a:latin typeface="Calibri" panose="020F0502020204030204" pitchFamily="34" charset="0"/>
                        </a:rPr>
                        <a:t>Region IV Total</a:t>
                      </a:r>
                    </a:p>
                  </a:txBody>
                  <a:tcPr marL="9525" marR="9525" marT="9525" marB="0" anchor="ctr">
                    <a:solidFill>
                      <a:schemeClr val="bg1"/>
                    </a:solidFill>
                  </a:tcPr>
                </a:tc>
                <a:tc>
                  <a:txBody>
                    <a:bodyPr/>
                    <a:lstStyle/>
                    <a:p>
                      <a:pPr algn="ctr" rtl="0" fontAlgn="ctr"/>
                      <a:r>
                        <a:rPr lang="en-US" sz="1200" b="1" i="0" u="none" strike="noStrike" dirty="0">
                          <a:effectLst/>
                          <a:latin typeface="Calibri" panose="020F0502020204030204" pitchFamily="34" charset="0"/>
                        </a:rPr>
                        <a:t>479</a:t>
                      </a:r>
                    </a:p>
                  </a:txBody>
                  <a:tcPr marL="9525" marR="9525" marT="9525" marB="0" anchor="ctr">
                    <a:solidFill>
                      <a:schemeClr val="bg1"/>
                    </a:solidFill>
                  </a:tcPr>
                </a:tc>
                <a:tc>
                  <a:txBody>
                    <a:bodyPr/>
                    <a:lstStyle/>
                    <a:p>
                      <a:pPr algn="ctr" rtl="0" fontAlgn="ctr"/>
                      <a:r>
                        <a:rPr lang="en-US" sz="1200" b="1" i="0" u="none" strike="noStrike" dirty="0">
                          <a:effectLst/>
                          <a:latin typeface="Calibri" panose="020F0502020204030204" pitchFamily="34" charset="0"/>
                        </a:rPr>
                        <a:t>514</a:t>
                      </a:r>
                    </a:p>
                  </a:txBody>
                  <a:tcPr marL="9525" marR="9525" marT="9525" marB="0" anchor="ctr">
                    <a:solidFill>
                      <a:schemeClr val="bg1"/>
                    </a:solidFill>
                  </a:tcPr>
                </a:tc>
                <a:tc>
                  <a:txBody>
                    <a:bodyPr/>
                    <a:lstStyle/>
                    <a:p>
                      <a:pPr algn="ctr" rtl="0" fontAlgn="ctr"/>
                      <a:r>
                        <a:rPr lang="en-US" sz="1200" b="1" i="0" u="none" strike="noStrike" dirty="0">
                          <a:effectLst/>
                          <a:latin typeface="Calibri" panose="020F0502020204030204" pitchFamily="34" charset="0"/>
                        </a:rPr>
                        <a:t>35</a:t>
                      </a:r>
                    </a:p>
                  </a:txBody>
                  <a:tcPr marL="9525" marR="9525" marT="9525" marB="0" anchor="ctr">
                    <a:solidFill>
                      <a:schemeClr val="bg1"/>
                    </a:solidFill>
                  </a:tcPr>
                </a:tc>
                <a:tc>
                  <a:txBody>
                    <a:bodyPr/>
                    <a:lstStyle/>
                    <a:p>
                      <a:pPr algn="ctr" rtl="0" fontAlgn="ctr"/>
                      <a:r>
                        <a:rPr lang="en-US" sz="1200" b="1" i="0" u="none" strike="noStrike" dirty="0">
                          <a:effectLst/>
                          <a:latin typeface="Calibri" panose="020F0502020204030204" pitchFamily="34" charset="0"/>
                        </a:rPr>
                        <a:t>7.3%</a:t>
                      </a:r>
                    </a:p>
                  </a:txBody>
                  <a:tcPr marL="9525" marR="9525" marT="9525" marB="0" anchor="ctr">
                    <a:solidFill>
                      <a:schemeClr val="bg1"/>
                    </a:solidFill>
                  </a:tcPr>
                </a:tc>
                <a:tc>
                  <a:txBody>
                    <a:bodyPr/>
                    <a:lstStyle/>
                    <a:p>
                      <a:pPr algn="ctr" rtl="0" fontAlgn="ctr"/>
                      <a:r>
                        <a:rPr lang="en-US" sz="1200" b="1" i="0" u="none" strike="noStrike" dirty="0">
                          <a:effectLst/>
                          <a:latin typeface="Calibri" panose="020F0502020204030204" pitchFamily="34" charset="0"/>
                        </a:rPr>
                        <a:t>2,754 </a:t>
                      </a:r>
                    </a:p>
                  </a:txBody>
                  <a:tcPr marL="9525" marR="9525" marT="9525" marB="0" anchor="ctr">
                    <a:solidFill>
                      <a:schemeClr val="bg1"/>
                    </a:solidFill>
                  </a:tcPr>
                </a:tc>
                <a:tc>
                  <a:txBody>
                    <a:bodyPr/>
                    <a:lstStyle/>
                    <a:p>
                      <a:pPr algn="ctr" rtl="0" fontAlgn="ctr"/>
                      <a:r>
                        <a:rPr lang="en-US" sz="1200" b="1" i="0" u="none" strike="noStrike" dirty="0">
                          <a:effectLst/>
                          <a:latin typeface="Calibri" panose="020F0502020204030204" pitchFamily="34" charset="0"/>
                        </a:rPr>
                        <a:t>18.7%</a:t>
                      </a:r>
                    </a:p>
                  </a:txBody>
                  <a:tcPr marL="9525" marR="9525" marT="9525" marB="0" anchor="ctr">
                    <a:solidFill>
                      <a:schemeClr val="bg1"/>
                    </a:solidFill>
                  </a:tcPr>
                </a:tc>
                <a:extLst>
                  <a:ext uri="{0D108BD9-81ED-4DB2-BD59-A6C34878D82A}">
                    <a16:rowId xmlns="" xmlns:a16="http://schemas.microsoft.com/office/drawing/2014/main" val="10001"/>
                  </a:ext>
                </a:extLst>
              </a:tr>
              <a:tr h="419773">
                <a:tc>
                  <a:txBody>
                    <a:bodyPr/>
                    <a:lstStyle/>
                    <a:p>
                      <a:pPr algn="ctr" rtl="0" fontAlgn="ctr"/>
                      <a:r>
                        <a:rPr lang="en-US" sz="1200" b="0" i="0" u="none" strike="noStrike" dirty="0">
                          <a:solidFill>
                            <a:srgbClr val="000000"/>
                          </a:solidFill>
                          <a:effectLst/>
                          <a:latin typeface="Calibri" panose="020F0502020204030204" pitchFamily="34" charset="0"/>
                        </a:rPr>
                        <a:t>Atlanta</a:t>
                      </a:r>
                    </a:p>
                  </a:txBody>
                  <a:tcPr marL="9525" marR="9525" marT="9525" marB="0" anchor="ctr">
                    <a:solidFill>
                      <a:schemeClr val="bg1"/>
                    </a:solidFill>
                  </a:tcPr>
                </a:tc>
                <a:tc>
                  <a:txBody>
                    <a:bodyPr/>
                    <a:lstStyle/>
                    <a:p>
                      <a:pPr algn="ctr" rtl="0" fontAlgn="ctr"/>
                      <a:r>
                        <a:rPr lang="en-US" sz="1200" b="0" i="0" u="none" strike="noStrike" dirty="0">
                          <a:solidFill>
                            <a:srgbClr val="000000"/>
                          </a:solidFill>
                          <a:effectLst/>
                          <a:latin typeface="Calibri" panose="020F0502020204030204" pitchFamily="34" charset="0"/>
                        </a:rPr>
                        <a:t>211</a:t>
                      </a:r>
                    </a:p>
                  </a:txBody>
                  <a:tcPr marL="9525" marR="9525" marT="9525" marB="0" anchor="ctr">
                    <a:solidFill>
                      <a:schemeClr val="bg1"/>
                    </a:solidFill>
                  </a:tcPr>
                </a:tc>
                <a:tc>
                  <a:txBody>
                    <a:bodyPr/>
                    <a:lstStyle/>
                    <a:p>
                      <a:pPr algn="ctr" rtl="0" fontAlgn="ctr"/>
                      <a:r>
                        <a:rPr lang="en-US" sz="1200" b="0" i="0" u="none" strike="noStrike">
                          <a:solidFill>
                            <a:srgbClr val="000000"/>
                          </a:solidFill>
                          <a:effectLst/>
                          <a:latin typeface="Calibri" panose="020F0502020204030204" pitchFamily="34" charset="0"/>
                        </a:rPr>
                        <a:t>213</a:t>
                      </a:r>
                    </a:p>
                  </a:txBody>
                  <a:tcPr marL="9525" marR="9525" marT="9525" marB="0" anchor="ctr">
                    <a:solidFill>
                      <a:schemeClr val="bg1"/>
                    </a:solidFill>
                  </a:tcPr>
                </a:tc>
                <a:tc>
                  <a:txBody>
                    <a:bodyPr/>
                    <a:lstStyle/>
                    <a:p>
                      <a:pPr algn="ctr" rtl="0" fontAlgn="ctr"/>
                      <a:r>
                        <a:rPr lang="en-US" sz="1200" b="0" i="0" u="none" strike="noStrike">
                          <a:effectLst/>
                          <a:latin typeface="Calibri" panose="020F0502020204030204" pitchFamily="34" charset="0"/>
                        </a:rPr>
                        <a:t>2</a:t>
                      </a:r>
                    </a:p>
                  </a:txBody>
                  <a:tcPr marL="9525" marR="9525" marT="9525" marB="0" anchor="ctr">
                    <a:solidFill>
                      <a:schemeClr val="bg1"/>
                    </a:solidFill>
                  </a:tcPr>
                </a:tc>
                <a:tc>
                  <a:txBody>
                    <a:bodyPr/>
                    <a:lstStyle/>
                    <a:p>
                      <a:pPr algn="ctr" rtl="0" fontAlgn="ctr"/>
                      <a:r>
                        <a:rPr lang="en-US" sz="1200" b="0" i="0" u="none" strike="noStrike">
                          <a:effectLst/>
                          <a:latin typeface="Calibri" panose="020F0502020204030204" pitchFamily="34" charset="0"/>
                        </a:rPr>
                        <a:t>0.9%</a:t>
                      </a:r>
                    </a:p>
                  </a:txBody>
                  <a:tcPr marL="9525" marR="9525" marT="9525" marB="0" anchor="ctr">
                    <a:solidFill>
                      <a:schemeClr val="bg1"/>
                    </a:solidFill>
                  </a:tcPr>
                </a:tc>
                <a:tc>
                  <a:txBody>
                    <a:bodyPr/>
                    <a:lstStyle/>
                    <a:p>
                      <a:pPr algn="ctr" rtl="0" fontAlgn="ctr"/>
                      <a:r>
                        <a:rPr lang="en-US" sz="1200" b="0" i="0" u="none" strike="noStrike">
                          <a:effectLst/>
                          <a:latin typeface="Calibri" panose="020F0502020204030204" pitchFamily="34" charset="0"/>
                        </a:rPr>
                        <a:t>1,116 </a:t>
                      </a:r>
                    </a:p>
                  </a:txBody>
                  <a:tcPr marL="9525" marR="9525" marT="9525" marB="0" anchor="ctr">
                    <a:solidFill>
                      <a:schemeClr val="bg1"/>
                    </a:solidFill>
                  </a:tcPr>
                </a:tc>
                <a:tc>
                  <a:txBody>
                    <a:bodyPr/>
                    <a:lstStyle/>
                    <a:p>
                      <a:pPr algn="ctr" rtl="0" fontAlgn="ctr"/>
                      <a:r>
                        <a:rPr lang="en-US" sz="1200" b="0" i="0" u="none" strike="noStrike">
                          <a:effectLst/>
                          <a:latin typeface="Calibri" panose="020F0502020204030204" pitchFamily="34" charset="0"/>
                        </a:rPr>
                        <a:t>19.1%</a:t>
                      </a:r>
                    </a:p>
                  </a:txBody>
                  <a:tcPr marL="9525" marR="9525" marT="9525" marB="0" anchor="ctr">
                    <a:solidFill>
                      <a:schemeClr val="bg1"/>
                    </a:solidFill>
                  </a:tcPr>
                </a:tc>
                <a:extLst>
                  <a:ext uri="{0D108BD9-81ED-4DB2-BD59-A6C34878D82A}">
                    <a16:rowId xmlns="" xmlns:a16="http://schemas.microsoft.com/office/drawing/2014/main" val="10002"/>
                  </a:ext>
                </a:extLst>
              </a:tr>
              <a:tr h="419773">
                <a:tc>
                  <a:txBody>
                    <a:bodyPr/>
                    <a:lstStyle/>
                    <a:p>
                      <a:pPr algn="ctr" rtl="0" fontAlgn="ctr"/>
                      <a:r>
                        <a:rPr lang="en-US" sz="1200" b="0" i="0" u="none" strike="noStrike">
                          <a:solidFill>
                            <a:srgbClr val="000000"/>
                          </a:solidFill>
                          <a:effectLst/>
                          <a:latin typeface="Calibri" panose="020F0502020204030204" pitchFamily="34" charset="0"/>
                        </a:rPr>
                        <a:t>Charleston</a:t>
                      </a:r>
                    </a:p>
                  </a:txBody>
                  <a:tcPr marL="9525" marR="9525" marT="9525" marB="0" anchor="ctr">
                    <a:solidFill>
                      <a:schemeClr val="bg1"/>
                    </a:solidFill>
                  </a:tcPr>
                </a:tc>
                <a:tc>
                  <a:txBody>
                    <a:bodyPr/>
                    <a:lstStyle/>
                    <a:p>
                      <a:pPr algn="ctr" rtl="0" fontAlgn="ctr"/>
                      <a:r>
                        <a:rPr lang="en-US" sz="1200" b="0" i="0" u="none" strike="noStrike">
                          <a:solidFill>
                            <a:srgbClr val="000000"/>
                          </a:solidFill>
                          <a:effectLst/>
                          <a:latin typeface="Calibri" panose="020F0502020204030204" pitchFamily="34" charset="0"/>
                        </a:rPr>
                        <a:t>28</a:t>
                      </a:r>
                    </a:p>
                  </a:txBody>
                  <a:tcPr marL="9525" marR="9525" marT="9525" marB="0" anchor="ctr">
                    <a:solidFill>
                      <a:schemeClr val="bg1"/>
                    </a:solidFill>
                  </a:tcPr>
                </a:tc>
                <a:tc>
                  <a:txBody>
                    <a:bodyPr/>
                    <a:lstStyle/>
                    <a:p>
                      <a:pPr algn="ctr" rtl="0" fontAlgn="ctr"/>
                      <a:r>
                        <a:rPr lang="en-US" sz="1200" b="0" i="0" u="none" strike="noStrike">
                          <a:solidFill>
                            <a:srgbClr val="000000"/>
                          </a:solidFill>
                          <a:effectLst/>
                          <a:latin typeface="Calibri" panose="020F0502020204030204" pitchFamily="34" charset="0"/>
                        </a:rPr>
                        <a:t>32</a:t>
                      </a:r>
                    </a:p>
                  </a:txBody>
                  <a:tcPr marL="9525" marR="9525" marT="9525" marB="0" anchor="ctr">
                    <a:solidFill>
                      <a:schemeClr val="bg1"/>
                    </a:solidFill>
                  </a:tcPr>
                </a:tc>
                <a:tc>
                  <a:txBody>
                    <a:bodyPr/>
                    <a:lstStyle/>
                    <a:p>
                      <a:pPr algn="ctr" rtl="0" fontAlgn="ctr"/>
                      <a:r>
                        <a:rPr lang="en-US" sz="1200" b="0" i="0" u="none" strike="noStrike">
                          <a:effectLst/>
                          <a:latin typeface="Calibri" panose="020F0502020204030204" pitchFamily="34" charset="0"/>
                        </a:rPr>
                        <a:t>4</a:t>
                      </a:r>
                    </a:p>
                  </a:txBody>
                  <a:tcPr marL="9525" marR="9525" marT="9525" marB="0" anchor="ctr">
                    <a:solidFill>
                      <a:schemeClr val="bg1"/>
                    </a:solidFill>
                  </a:tcPr>
                </a:tc>
                <a:tc>
                  <a:txBody>
                    <a:bodyPr/>
                    <a:lstStyle/>
                    <a:p>
                      <a:pPr algn="ctr" rtl="0" fontAlgn="ctr"/>
                      <a:r>
                        <a:rPr lang="en-US" sz="1200" b="0" i="0" u="none" strike="noStrike">
                          <a:effectLst/>
                          <a:latin typeface="Calibri" panose="020F0502020204030204" pitchFamily="34" charset="0"/>
                        </a:rPr>
                        <a:t>14.3%</a:t>
                      </a:r>
                    </a:p>
                  </a:txBody>
                  <a:tcPr marL="9525" marR="9525" marT="9525" marB="0" anchor="ctr">
                    <a:solidFill>
                      <a:schemeClr val="bg1"/>
                    </a:solidFill>
                  </a:tcPr>
                </a:tc>
                <a:tc>
                  <a:txBody>
                    <a:bodyPr/>
                    <a:lstStyle/>
                    <a:p>
                      <a:pPr algn="ctr" rtl="0" fontAlgn="ctr"/>
                      <a:r>
                        <a:rPr lang="en-US" sz="1200" b="0" i="0" u="none" strike="noStrike">
                          <a:effectLst/>
                          <a:latin typeface="Calibri" panose="020F0502020204030204" pitchFamily="34" charset="0"/>
                        </a:rPr>
                        <a:t>183 </a:t>
                      </a:r>
                    </a:p>
                  </a:txBody>
                  <a:tcPr marL="9525" marR="9525" marT="9525" marB="0" anchor="ctr">
                    <a:solidFill>
                      <a:schemeClr val="bg1"/>
                    </a:solidFill>
                  </a:tcPr>
                </a:tc>
                <a:tc>
                  <a:txBody>
                    <a:bodyPr/>
                    <a:lstStyle/>
                    <a:p>
                      <a:pPr algn="ctr" rtl="0" fontAlgn="ctr"/>
                      <a:r>
                        <a:rPr lang="en-US" sz="1200" b="0" i="0" u="none" strike="noStrike">
                          <a:effectLst/>
                          <a:latin typeface="Calibri" panose="020F0502020204030204" pitchFamily="34" charset="0"/>
                        </a:rPr>
                        <a:t>17.5%</a:t>
                      </a:r>
                    </a:p>
                  </a:txBody>
                  <a:tcPr marL="9525" marR="9525" marT="9525" marB="0" anchor="ctr">
                    <a:solidFill>
                      <a:schemeClr val="bg1"/>
                    </a:solidFill>
                  </a:tcPr>
                </a:tc>
                <a:extLst>
                  <a:ext uri="{0D108BD9-81ED-4DB2-BD59-A6C34878D82A}">
                    <a16:rowId xmlns="" xmlns:a16="http://schemas.microsoft.com/office/drawing/2014/main" val="10003"/>
                  </a:ext>
                </a:extLst>
              </a:tr>
              <a:tr h="419773">
                <a:tc>
                  <a:txBody>
                    <a:bodyPr/>
                    <a:lstStyle/>
                    <a:p>
                      <a:pPr algn="ctr" rtl="0" fontAlgn="ctr"/>
                      <a:r>
                        <a:rPr lang="en-US" sz="1200" b="0" i="0" u="none" strike="noStrike" dirty="0">
                          <a:solidFill>
                            <a:srgbClr val="000000"/>
                          </a:solidFill>
                          <a:effectLst/>
                          <a:latin typeface="Calibri" panose="020F0502020204030204" pitchFamily="34" charset="0"/>
                        </a:rPr>
                        <a:t>Greenville</a:t>
                      </a:r>
                    </a:p>
                  </a:txBody>
                  <a:tcPr marL="9525" marR="9525" marT="9525" marB="0" anchor="ctr">
                    <a:solidFill>
                      <a:schemeClr val="bg1"/>
                    </a:solidFill>
                  </a:tcPr>
                </a:tc>
                <a:tc>
                  <a:txBody>
                    <a:bodyPr/>
                    <a:lstStyle/>
                    <a:p>
                      <a:pPr algn="ctr" rtl="0" fontAlgn="ctr"/>
                      <a:r>
                        <a:rPr lang="en-US" sz="1200" b="0" i="0" u="none" strike="noStrike">
                          <a:solidFill>
                            <a:srgbClr val="000000"/>
                          </a:solidFill>
                          <a:effectLst/>
                          <a:latin typeface="Calibri" panose="020F0502020204030204" pitchFamily="34" charset="0"/>
                        </a:rPr>
                        <a:t>18</a:t>
                      </a:r>
                    </a:p>
                  </a:txBody>
                  <a:tcPr marL="9525" marR="9525" marT="9525" marB="0" anchor="ctr">
                    <a:solidFill>
                      <a:schemeClr val="bg1"/>
                    </a:solidFill>
                  </a:tcPr>
                </a:tc>
                <a:tc>
                  <a:txBody>
                    <a:bodyPr/>
                    <a:lstStyle/>
                    <a:p>
                      <a:pPr algn="ctr" rtl="0" fontAlgn="ctr"/>
                      <a:r>
                        <a:rPr lang="en-US" sz="1200" b="0" i="0" u="none" strike="noStrike">
                          <a:solidFill>
                            <a:srgbClr val="000000"/>
                          </a:solidFill>
                          <a:effectLst/>
                          <a:latin typeface="Calibri" panose="020F0502020204030204" pitchFamily="34" charset="0"/>
                        </a:rPr>
                        <a:t>29</a:t>
                      </a:r>
                    </a:p>
                  </a:txBody>
                  <a:tcPr marL="9525" marR="9525" marT="9525" marB="0" anchor="ctr">
                    <a:solidFill>
                      <a:schemeClr val="bg1"/>
                    </a:solidFill>
                  </a:tcPr>
                </a:tc>
                <a:tc>
                  <a:txBody>
                    <a:bodyPr/>
                    <a:lstStyle/>
                    <a:p>
                      <a:pPr algn="ctr" rtl="0" fontAlgn="ctr"/>
                      <a:r>
                        <a:rPr lang="en-US" sz="1200" b="0" i="0" u="none" strike="noStrike">
                          <a:effectLst/>
                          <a:latin typeface="Calibri" panose="020F0502020204030204" pitchFamily="34" charset="0"/>
                        </a:rPr>
                        <a:t>11</a:t>
                      </a:r>
                    </a:p>
                  </a:txBody>
                  <a:tcPr marL="9525" marR="9525" marT="9525" marB="0" anchor="ctr">
                    <a:solidFill>
                      <a:schemeClr val="bg1"/>
                    </a:solidFill>
                  </a:tcPr>
                </a:tc>
                <a:tc>
                  <a:txBody>
                    <a:bodyPr/>
                    <a:lstStyle/>
                    <a:p>
                      <a:pPr algn="ctr" rtl="0" fontAlgn="ctr"/>
                      <a:r>
                        <a:rPr lang="en-US" sz="1200" b="0" i="0" u="none" strike="noStrike">
                          <a:effectLst/>
                          <a:latin typeface="Calibri" panose="020F0502020204030204" pitchFamily="34" charset="0"/>
                        </a:rPr>
                        <a:t>61.1%</a:t>
                      </a:r>
                    </a:p>
                  </a:txBody>
                  <a:tcPr marL="9525" marR="9525" marT="9525" marB="0" anchor="ctr">
                    <a:solidFill>
                      <a:schemeClr val="bg1"/>
                    </a:solidFill>
                  </a:tcPr>
                </a:tc>
                <a:tc>
                  <a:txBody>
                    <a:bodyPr/>
                    <a:lstStyle/>
                    <a:p>
                      <a:pPr algn="ctr" rtl="0" fontAlgn="ctr"/>
                      <a:r>
                        <a:rPr lang="en-US" sz="1200" b="0" i="0" u="none" strike="noStrike">
                          <a:effectLst/>
                          <a:latin typeface="Calibri" panose="020F0502020204030204" pitchFamily="34" charset="0"/>
                        </a:rPr>
                        <a:t>197 </a:t>
                      </a:r>
                    </a:p>
                  </a:txBody>
                  <a:tcPr marL="9525" marR="9525" marT="9525" marB="0" anchor="ctr">
                    <a:solidFill>
                      <a:schemeClr val="bg1"/>
                    </a:solidFill>
                  </a:tcPr>
                </a:tc>
                <a:tc>
                  <a:txBody>
                    <a:bodyPr/>
                    <a:lstStyle/>
                    <a:p>
                      <a:pPr algn="ctr" rtl="0" fontAlgn="ctr"/>
                      <a:r>
                        <a:rPr lang="en-US" sz="1200" b="0" i="0" u="none" strike="noStrike">
                          <a:effectLst/>
                          <a:latin typeface="Calibri" panose="020F0502020204030204" pitchFamily="34" charset="0"/>
                        </a:rPr>
                        <a:t>14.7%</a:t>
                      </a:r>
                    </a:p>
                  </a:txBody>
                  <a:tcPr marL="9525" marR="9525" marT="9525" marB="0" anchor="ctr">
                    <a:solidFill>
                      <a:schemeClr val="bg1"/>
                    </a:solidFill>
                  </a:tcPr>
                </a:tc>
                <a:extLst>
                  <a:ext uri="{0D108BD9-81ED-4DB2-BD59-A6C34878D82A}">
                    <a16:rowId xmlns="" xmlns:a16="http://schemas.microsoft.com/office/drawing/2014/main" val="10004"/>
                  </a:ext>
                </a:extLst>
              </a:tr>
              <a:tr h="419773">
                <a:tc>
                  <a:txBody>
                    <a:bodyPr/>
                    <a:lstStyle/>
                    <a:p>
                      <a:pPr algn="ctr" rtl="0" fontAlgn="ctr"/>
                      <a:r>
                        <a:rPr lang="en-US" sz="1200" b="0" i="0" u="none" strike="noStrike">
                          <a:solidFill>
                            <a:srgbClr val="000000"/>
                          </a:solidFill>
                          <a:effectLst/>
                          <a:latin typeface="Calibri" panose="020F0502020204030204" pitchFamily="34" charset="0"/>
                        </a:rPr>
                        <a:t>North Piedmont</a:t>
                      </a:r>
                    </a:p>
                  </a:txBody>
                  <a:tcPr marL="9525" marR="9525" marT="9525" marB="0" anchor="ctr">
                    <a:solidFill>
                      <a:schemeClr val="bg1"/>
                    </a:solidFill>
                  </a:tcPr>
                </a:tc>
                <a:tc>
                  <a:txBody>
                    <a:bodyPr/>
                    <a:lstStyle/>
                    <a:p>
                      <a:pPr algn="ctr" rtl="0" fontAlgn="ctr"/>
                      <a:r>
                        <a:rPr lang="en-US" sz="1200" b="0" i="0" u="none" strike="noStrike">
                          <a:solidFill>
                            <a:srgbClr val="000000"/>
                          </a:solidFill>
                          <a:effectLst/>
                          <a:latin typeface="Calibri" panose="020F0502020204030204" pitchFamily="34" charset="0"/>
                        </a:rPr>
                        <a:t>21</a:t>
                      </a:r>
                    </a:p>
                  </a:txBody>
                  <a:tcPr marL="9525" marR="9525" marT="9525" marB="0" anchor="ctr">
                    <a:solidFill>
                      <a:schemeClr val="bg1"/>
                    </a:solidFill>
                  </a:tcPr>
                </a:tc>
                <a:tc>
                  <a:txBody>
                    <a:bodyPr/>
                    <a:lstStyle/>
                    <a:p>
                      <a:pPr algn="ctr" rtl="0" fontAlgn="ctr"/>
                      <a:r>
                        <a:rPr lang="en-US" sz="1200" b="0" i="0" u="none" strike="noStrike">
                          <a:solidFill>
                            <a:srgbClr val="000000"/>
                          </a:solidFill>
                          <a:effectLst/>
                          <a:latin typeface="Calibri" panose="020F0502020204030204" pitchFamily="34" charset="0"/>
                        </a:rPr>
                        <a:t>25</a:t>
                      </a:r>
                    </a:p>
                  </a:txBody>
                  <a:tcPr marL="9525" marR="9525" marT="9525" marB="0" anchor="ctr">
                    <a:solidFill>
                      <a:schemeClr val="bg1"/>
                    </a:solidFill>
                  </a:tcPr>
                </a:tc>
                <a:tc>
                  <a:txBody>
                    <a:bodyPr/>
                    <a:lstStyle/>
                    <a:p>
                      <a:pPr algn="ctr" rtl="0" fontAlgn="ctr"/>
                      <a:r>
                        <a:rPr lang="en-US" sz="1200" b="0" i="0" u="none" strike="noStrike">
                          <a:effectLst/>
                          <a:latin typeface="Calibri" panose="020F0502020204030204" pitchFamily="34" charset="0"/>
                        </a:rPr>
                        <a:t>4</a:t>
                      </a:r>
                    </a:p>
                  </a:txBody>
                  <a:tcPr marL="9525" marR="9525" marT="9525" marB="0" anchor="ctr">
                    <a:solidFill>
                      <a:schemeClr val="bg1"/>
                    </a:solidFill>
                  </a:tcPr>
                </a:tc>
                <a:tc>
                  <a:txBody>
                    <a:bodyPr/>
                    <a:lstStyle/>
                    <a:p>
                      <a:pPr algn="ctr" rtl="0" fontAlgn="ctr"/>
                      <a:r>
                        <a:rPr lang="en-US" sz="1200" b="0" i="0" u="none" strike="noStrike">
                          <a:effectLst/>
                          <a:latin typeface="Calibri" panose="020F0502020204030204" pitchFamily="34" charset="0"/>
                        </a:rPr>
                        <a:t>19.0%</a:t>
                      </a:r>
                    </a:p>
                  </a:txBody>
                  <a:tcPr marL="9525" marR="9525" marT="9525" marB="0" anchor="ctr">
                    <a:solidFill>
                      <a:schemeClr val="bg1"/>
                    </a:solidFill>
                  </a:tcPr>
                </a:tc>
                <a:tc>
                  <a:txBody>
                    <a:bodyPr/>
                    <a:lstStyle/>
                    <a:p>
                      <a:pPr algn="ctr" rtl="0" fontAlgn="ctr"/>
                      <a:r>
                        <a:rPr lang="en-US" sz="1200" b="0" i="0" u="none" strike="noStrike">
                          <a:effectLst/>
                          <a:latin typeface="Calibri" panose="020F0502020204030204" pitchFamily="34" charset="0"/>
                        </a:rPr>
                        <a:t>203 </a:t>
                      </a:r>
                    </a:p>
                  </a:txBody>
                  <a:tcPr marL="9525" marR="9525" marT="9525" marB="0" anchor="ctr">
                    <a:solidFill>
                      <a:schemeClr val="bg1"/>
                    </a:solidFill>
                  </a:tcPr>
                </a:tc>
                <a:tc>
                  <a:txBody>
                    <a:bodyPr/>
                    <a:lstStyle/>
                    <a:p>
                      <a:pPr algn="ctr" rtl="0" fontAlgn="ctr"/>
                      <a:r>
                        <a:rPr lang="en-US" sz="1200" b="0" i="0" u="none" strike="noStrike">
                          <a:effectLst/>
                          <a:latin typeface="Calibri" panose="020F0502020204030204" pitchFamily="34" charset="0"/>
                        </a:rPr>
                        <a:t>12.3%</a:t>
                      </a:r>
                    </a:p>
                  </a:txBody>
                  <a:tcPr marL="9525" marR="9525" marT="9525" marB="0" anchor="ctr">
                    <a:solidFill>
                      <a:schemeClr val="bg1"/>
                    </a:solidFill>
                  </a:tcPr>
                </a:tc>
                <a:extLst>
                  <a:ext uri="{0D108BD9-81ED-4DB2-BD59-A6C34878D82A}">
                    <a16:rowId xmlns="" xmlns:a16="http://schemas.microsoft.com/office/drawing/2014/main" val="10005"/>
                  </a:ext>
                </a:extLst>
              </a:tr>
              <a:tr h="419773">
                <a:tc>
                  <a:txBody>
                    <a:bodyPr/>
                    <a:lstStyle/>
                    <a:p>
                      <a:pPr algn="ctr" rtl="0" fontAlgn="ctr"/>
                      <a:r>
                        <a:rPr lang="en-US" sz="1200" b="0" i="0" u="none" strike="noStrike">
                          <a:solidFill>
                            <a:srgbClr val="000000"/>
                          </a:solidFill>
                          <a:effectLst/>
                          <a:latin typeface="Calibri" panose="020F0502020204030204" pitchFamily="34" charset="0"/>
                        </a:rPr>
                        <a:t>South Carolina</a:t>
                      </a:r>
                    </a:p>
                  </a:txBody>
                  <a:tcPr marL="9525" marR="9525" marT="9525" marB="0" anchor="ctr">
                    <a:solidFill>
                      <a:schemeClr val="bg1"/>
                    </a:solidFill>
                  </a:tcPr>
                </a:tc>
                <a:tc>
                  <a:txBody>
                    <a:bodyPr/>
                    <a:lstStyle/>
                    <a:p>
                      <a:pPr algn="ctr" rtl="0" fontAlgn="ctr"/>
                      <a:r>
                        <a:rPr lang="en-US" sz="1200" b="0" i="0" u="none" strike="noStrike">
                          <a:solidFill>
                            <a:srgbClr val="000000"/>
                          </a:solidFill>
                          <a:effectLst/>
                          <a:latin typeface="Calibri" panose="020F0502020204030204" pitchFamily="34" charset="0"/>
                        </a:rPr>
                        <a:t>22</a:t>
                      </a:r>
                    </a:p>
                  </a:txBody>
                  <a:tcPr marL="9525" marR="9525" marT="9525" marB="0" anchor="ctr">
                    <a:solidFill>
                      <a:schemeClr val="bg1"/>
                    </a:solidFill>
                  </a:tcPr>
                </a:tc>
                <a:tc>
                  <a:txBody>
                    <a:bodyPr/>
                    <a:lstStyle/>
                    <a:p>
                      <a:pPr algn="ctr" rtl="0" fontAlgn="ctr"/>
                      <a:r>
                        <a:rPr lang="en-US" sz="1200" b="0" i="0" u="none" strike="noStrike">
                          <a:solidFill>
                            <a:srgbClr val="000000"/>
                          </a:solidFill>
                          <a:effectLst/>
                          <a:latin typeface="Calibri" panose="020F0502020204030204" pitchFamily="34" charset="0"/>
                        </a:rPr>
                        <a:t>21</a:t>
                      </a:r>
                    </a:p>
                  </a:txBody>
                  <a:tcPr marL="9525" marR="9525" marT="9525" marB="0" anchor="ctr">
                    <a:solidFill>
                      <a:schemeClr val="bg1"/>
                    </a:solidFill>
                  </a:tcPr>
                </a:tc>
                <a:tc>
                  <a:txBody>
                    <a:bodyPr/>
                    <a:lstStyle/>
                    <a:p>
                      <a:pPr algn="ctr" rtl="0" fontAlgn="ctr"/>
                      <a:r>
                        <a:rPr lang="en-US" sz="1200" b="0" i="0" u="none" strike="noStrike" dirty="0">
                          <a:effectLst/>
                          <a:latin typeface="Calibri" panose="020F0502020204030204" pitchFamily="34" charset="0"/>
                        </a:rPr>
                        <a:t>-1</a:t>
                      </a:r>
                    </a:p>
                  </a:txBody>
                  <a:tcPr marL="9525" marR="9525" marT="9525" marB="0" anchor="ctr">
                    <a:solidFill>
                      <a:schemeClr val="bg1"/>
                    </a:solidFill>
                  </a:tcPr>
                </a:tc>
                <a:tc>
                  <a:txBody>
                    <a:bodyPr/>
                    <a:lstStyle/>
                    <a:p>
                      <a:pPr algn="ctr" rtl="0" fontAlgn="ctr"/>
                      <a:r>
                        <a:rPr lang="en-US" sz="1200" b="0" i="0" u="none" strike="noStrike" dirty="0">
                          <a:effectLst/>
                          <a:latin typeface="Calibri" panose="020F0502020204030204" pitchFamily="34" charset="0"/>
                        </a:rPr>
                        <a:t>-4.5%</a:t>
                      </a:r>
                    </a:p>
                  </a:txBody>
                  <a:tcPr marL="9525" marR="9525" marT="9525" marB="0" anchor="ctr">
                    <a:solidFill>
                      <a:schemeClr val="bg1"/>
                    </a:solidFill>
                  </a:tcPr>
                </a:tc>
                <a:tc>
                  <a:txBody>
                    <a:bodyPr/>
                    <a:lstStyle/>
                    <a:p>
                      <a:pPr algn="ctr" rtl="0" fontAlgn="ctr"/>
                      <a:r>
                        <a:rPr lang="en-US" sz="1200" b="0" i="0" u="none" strike="noStrike">
                          <a:effectLst/>
                          <a:latin typeface="Calibri" panose="020F0502020204030204" pitchFamily="34" charset="0"/>
                        </a:rPr>
                        <a:t>145 </a:t>
                      </a:r>
                    </a:p>
                  </a:txBody>
                  <a:tcPr marL="9525" marR="9525" marT="9525" marB="0" anchor="ctr">
                    <a:solidFill>
                      <a:schemeClr val="bg1"/>
                    </a:solidFill>
                  </a:tcPr>
                </a:tc>
                <a:tc>
                  <a:txBody>
                    <a:bodyPr/>
                    <a:lstStyle/>
                    <a:p>
                      <a:pPr algn="ctr" rtl="0" fontAlgn="ctr"/>
                      <a:r>
                        <a:rPr lang="en-US" sz="1200" b="0" i="0" u="none" strike="noStrike">
                          <a:effectLst/>
                          <a:latin typeface="Calibri" panose="020F0502020204030204" pitchFamily="34" charset="0"/>
                        </a:rPr>
                        <a:t>14.5%</a:t>
                      </a:r>
                    </a:p>
                  </a:txBody>
                  <a:tcPr marL="9525" marR="9525" marT="9525" marB="0" anchor="ctr">
                    <a:solidFill>
                      <a:schemeClr val="bg1"/>
                    </a:solidFill>
                  </a:tcPr>
                </a:tc>
                <a:extLst>
                  <a:ext uri="{0D108BD9-81ED-4DB2-BD59-A6C34878D82A}">
                    <a16:rowId xmlns="" xmlns:a16="http://schemas.microsoft.com/office/drawing/2014/main" val="10006"/>
                  </a:ext>
                </a:extLst>
              </a:tr>
              <a:tr h="419773">
                <a:tc>
                  <a:txBody>
                    <a:bodyPr/>
                    <a:lstStyle/>
                    <a:p>
                      <a:pPr algn="ctr" rtl="0" fontAlgn="ctr"/>
                      <a:r>
                        <a:rPr lang="en-US" sz="1200" b="0" i="0" u="none" strike="noStrike">
                          <a:solidFill>
                            <a:srgbClr val="000000"/>
                          </a:solidFill>
                          <a:effectLst/>
                          <a:latin typeface="Calibri" panose="020F0502020204030204" pitchFamily="34" charset="0"/>
                        </a:rPr>
                        <a:t>Southern Piedmont</a:t>
                      </a:r>
                    </a:p>
                  </a:txBody>
                  <a:tcPr marL="9525" marR="9525" marT="9525" marB="0" anchor="ctr">
                    <a:solidFill>
                      <a:schemeClr val="bg1"/>
                    </a:solidFill>
                  </a:tcPr>
                </a:tc>
                <a:tc>
                  <a:txBody>
                    <a:bodyPr/>
                    <a:lstStyle/>
                    <a:p>
                      <a:pPr algn="ctr" rtl="0" fontAlgn="ctr"/>
                      <a:r>
                        <a:rPr lang="en-US" sz="1200" b="0" i="0" u="none" strike="noStrike">
                          <a:solidFill>
                            <a:srgbClr val="000000"/>
                          </a:solidFill>
                          <a:effectLst/>
                          <a:latin typeface="Calibri" panose="020F0502020204030204" pitchFamily="34" charset="0"/>
                        </a:rPr>
                        <a:t>73</a:t>
                      </a:r>
                    </a:p>
                  </a:txBody>
                  <a:tcPr marL="9525" marR="9525" marT="9525" marB="0" anchor="ctr">
                    <a:solidFill>
                      <a:schemeClr val="bg1"/>
                    </a:solidFill>
                  </a:tcPr>
                </a:tc>
                <a:tc>
                  <a:txBody>
                    <a:bodyPr/>
                    <a:lstStyle/>
                    <a:p>
                      <a:pPr algn="ctr" rtl="0" fontAlgn="ctr"/>
                      <a:r>
                        <a:rPr lang="en-US" sz="1200" b="0" i="0" u="none" strike="noStrike">
                          <a:solidFill>
                            <a:srgbClr val="000000"/>
                          </a:solidFill>
                          <a:effectLst/>
                          <a:latin typeface="Calibri" panose="020F0502020204030204" pitchFamily="34" charset="0"/>
                        </a:rPr>
                        <a:t>80</a:t>
                      </a:r>
                    </a:p>
                  </a:txBody>
                  <a:tcPr marL="9525" marR="9525" marT="9525" marB="0" anchor="ctr">
                    <a:solidFill>
                      <a:schemeClr val="bg1"/>
                    </a:solidFill>
                  </a:tcPr>
                </a:tc>
                <a:tc>
                  <a:txBody>
                    <a:bodyPr/>
                    <a:lstStyle/>
                    <a:p>
                      <a:pPr algn="ctr" rtl="0" fontAlgn="ctr"/>
                      <a:r>
                        <a:rPr lang="en-US" sz="1200" b="0" i="0" u="none" strike="noStrike">
                          <a:effectLst/>
                          <a:latin typeface="Calibri" panose="020F0502020204030204" pitchFamily="34" charset="0"/>
                        </a:rPr>
                        <a:t>7</a:t>
                      </a:r>
                    </a:p>
                  </a:txBody>
                  <a:tcPr marL="9525" marR="9525" marT="9525" marB="0" anchor="ctr">
                    <a:solidFill>
                      <a:schemeClr val="bg1"/>
                    </a:solidFill>
                  </a:tcPr>
                </a:tc>
                <a:tc>
                  <a:txBody>
                    <a:bodyPr/>
                    <a:lstStyle/>
                    <a:p>
                      <a:pPr algn="ctr" rtl="0" fontAlgn="ctr"/>
                      <a:r>
                        <a:rPr lang="en-US" sz="1200" b="0" i="0" u="none" strike="noStrike" dirty="0">
                          <a:effectLst/>
                          <a:latin typeface="Calibri" panose="020F0502020204030204" pitchFamily="34" charset="0"/>
                        </a:rPr>
                        <a:t>9.6%</a:t>
                      </a:r>
                    </a:p>
                  </a:txBody>
                  <a:tcPr marL="9525" marR="9525" marT="9525" marB="0" anchor="ctr">
                    <a:solidFill>
                      <a:schemeClr val="bg1"/>
                    </a:solidFill>
                  </a:tcPr>
                </a:tc>
                <a:tc>
                  <a:txBody>
                    <a:bodyPr/>
                    <a:lstStyle/>
                    <a:p>
                      <a:pPr algn="ctr" rtl="0" fontAlgn="ctr"/>
                      <a:r>
                        <a:rPr lang="en-US" sz="1200" b="0" i="0" u="none" strike="noStrike" dirty="0">
                          <a:effectLst/>
                          <a:latin typeface="Calibri" panose="020F0502020204030204" pitchFamily="34" charset="0"/>
                        </a:rPr>
                        <a:t>396 </a:t>
                      </a:r>
                    </a:p>
                  </a:txBody>
                  <a:tcPr marL="9525" marR="9525" marT="9525" marB="0" anchor="ctr">
                    <a:solidFill>
                      <a:schemeClr val="bg1"/>
                    </a:solidFill>
                  </a:tcPr>
                </a:tc>
                <a:tc>
                  <a:txBody>
                    <a:bodyPr/>
                    <a:lstStyle/>
                    <a:p>
                      <a:pPr algn="ctr" rtl="0" fontAlgn="ctr"/>
                      <a:r>
                        <a:rPr lang="en-US" sz="1200" b="0" i="0" u="none" strike="noStrike">
                          <a:effectLst/>
                          <a:latin typeface="Calibri" panose="020F0502020204030204" pitchFamily="34" charset="0"/>
                        </a:rPr>
                        <a:t>20.2%</a:t>
                      </a:r>
                    </a:p>
                  </a:txBody>
                  <a:tcPr marL="9525" marR="9525" marT="9525" marB="0" anchor="ctr">
                    <a:solidFill>
                      <a:schemeClr val="bg1"/>
                    </a:solidFill>
                  </a:tcPr>
                </a:tc>
                <a:extLst>
                  <a:ext uri="{0D108BD9-81ED-4DB2-BD59-A6C34878D82A}">
                    <a16:rowId xmlns="" xmlns:a16="http://schemas.microsoft.com/office/drawing/2014/main" val="10007"/>
                  </a:ext>
                </a:extLst>
              </a:tr>
              <a:tr h="419773">
                <a:tc>
                  <a:txBody>
                    <a:bodyPr/>
                    <a:lstStyle/>
                    <a:p>
                      <a:pPr algn="ctr" rtl="0" fontAlgn="ctr"/>
                      <a:r>
                        <a:rPr lang="en-US" sz="1200" b="0" i="0" u="none" strike="noStrike">
                          <a:solidFill>
                            <a:srgbClr val="000000"/>
                          </a:solidFill>
                          <a:effectLst/>
                          <a:latin typeface="Calibri" panose="020F0502020204030204" pitchFamily="34" charset="0"/>
                        </a:rPr>
                        <a:t>Triangle</a:t>
                      </a:r>
                    </a:p>
                  </a:txBody>
                  <a:tcPr marL="9525" marR="9525" marT="9525" marB="0" anchor="ctr">
                    <a:solidFill>
                      <a:schemeClr val="bg1"/>
                    </a:solidFill>
                  </a:tcPr>
                </a:tc>
                <a:tc>
                  <a:txBody>
                    <a:bodyPr/>
                    <a:lstStyle/>
                    <a:p>
                      <a:pPr algn="ctr" rtl="0" fontAlgn="ctr"/>
                      <a:r>
                        <a:rPr lang="en-US" sz="1200" b="0" i="0" u="none" strike="noStrike">
                          <a:solidFill>
                            <a:srgbClr val="000000"/>
                          </a:solidFill>
                          <a:effectLst/>
                          <a:latin typeface="Calibri" panose="020F0502020204030204" pitchFamily="34" charset="0"/>
                        </a:rPr>
                        <a:t>106</a:t>
                      </a:r>
                    </a:p>
                  </a:txBody>
                  <a:tcPr marL="9525" marR="9525" marT="9525" marB="0" anchor="ctr">
                    <a:solidFill>
                      <a:schemeClr val="bg1"/>
                    </a:solidFill>
                  </a:tcPr>
                </a:tc>
                <a:tc>
                  <a:txBody>
                    <a:bodyPr/>
                    <a:lstStyle/>
                    <a:p>
                      <a:pPr algn="ctr" rtl="0" fontAlgn="ctr"/>
                      <a:r>
                        <a:rPr lang="en-US" sz="1200" b="0" i="0" u="none" strike="noStrike">
                          <a:solidFill>
                            <a:srgbClr val="000000"/>
                          </a:solidFill>
                          <a:effectLst/>
                          <a:latin typeface="Calibri" panose="020F0502020204030204" pitchFamily="34" charset="0"/>
                        </a:rPr>
                        <a:t>114</a:t>
                      </a:r>
                    </a:p>
                  </a:txBody>
                  <a:tcPr marL="9525" marR="9525" marT="9525" marB="0" anchor="ctr">
                    <a:solidFill>
                      <a:schemeClr val="bg1"/>
                    </a:solidFill>
                  </a:tcPr>
                </a:tc>
                <a:tc>
                  <a:txBody>
                    <a:bodyPr/>
                    <a:lstStyle/>
                    <a:p>
                      <a:pPr algn="ctr" rtl="0" fontAlgn="ctr"/>
                      <a:r>
                        <a:rPr lang="en-US" sz="1200" b="0" i="0" u="none" strike="noStrike">
                          <a:effectLst/>
                          <a:latin typeface="Calibri" panose="020F0502020204030204" pitchFamily="34" charset="0"/>
                        </a:rPr>
                        <a:t>8</a:t>
                      </a:r>
                    </a:p>
                  </a:txBody>
                  <a:tcPr marL="9525" marR="9525" marT="9525" marB="0" anchor="ctr">
                    <a:solidFill>
                      <a:schemeClr val="bg1"/>
                    </a:solidFill>
                  </a:tcPr>
                </a:tc>
                <a:tc>
                  <a:txBody>
                    <a:bodyPr/>
                    <a:lstStyle/>
                    <a:p>
                      <a:pPr algn="ctr" rtl="0" fontAlgn="ctr"/>
                      <a:r>
                        <a:rPr lang="en-US" sz="1200" b="0" i="0" u="none" strike="noStrike">
                          <a:effectLst/>
                          <a:latin typeface="Calibri" panose="020F0502020204030204" pitchFamily="34" charset="0"/>
                        </a:rPr>
                        <a:t>7.5%</a:t>
                      </a:r>
                    </a:p>
                  </a:txBody>
                  <a:tcPr marL="9525" marR="9525" marT="9525" marB="0" anchor="ctr">
                    <a:solidFill>
                      <a:schemeClr val="bg1"/>
                    </a:solidFill>
                  </a:tcPr>
                </a:tc>
                <a:tc>
                  <a:txBody>
                    <a:bodyPr/>
                    <a:lstStyle/>
                    <a:p>
                      <a:pPr algn="ctr" rtl="0" fontAlgn="ctr"/>
                      <a:r>
                        <a:rPr lang="en-US" sz="1200" b="0" i="0" u="none" strike="noStrike" dirty="0">
                          <a:effectLst/>
                          <a:latin typeface="Calibri" panose="020F0502020204030204" pitchFamily="34" charset="0"/>
                        </a:rPr>
                        <a:t>514 </a:t>
                      </a:r>
                    </a:p>
                  </a:txBody>
                  <a:tcPr marL="9525" marR="9525" marT="9525" marB="0" anchor="ctr">
                    <a:solidFill>
                      <a:schemeClr val="bg1"/>
                    </a:solidFill>
                  </a:tcPr>
                </a:tc>
                <a:tc>
                  <a:txBody>
                    <a:bodyPr/>
                    <a:lstStyle/>
                    <a:p>
                      <a:pPr algn="ctr" rtl="0" fontAlgn="ctr"/>
                      <a:r>
                        <a:rPr lang="en-US" sz="1200" b="0" i="0" u="none" strike="noStrike" dirty="0">
                          <a:effectLst/>
                          <a:latin typeface="Calibri" panose="020F0502020204030204" pitchFamily="34" charset="0"/>
                        </a:rPr>
                        <a:t>22.2%</a:t>
                      </a:r>
                    </a:p>
                  </a:txBody>
                  <a:tcPr marL="9525" marR="9525" marT="9525" marB="0" anchor="ctr">
                    <a:solidFill>
                      <a:schemeClr val="bg1"/>
                    </a:solidFill>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476365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a:t>Programs, Awards &amp; Resources of YEA</a:t>
            </a:r>
            <a:endParaRPr lang="fr-CA" dirty="0"/>
          </a:p>
        </p:txBody>
      </p:sp>
      <p:sp>
        <p:nvSpPr>
          <p:cNvPr id="7" name="Content Placeholder 6">
            <a:extLst>
              <a:ext uri="{FF2B5EF4-FFF2-40B4-BE49-F238E27FC236}">
                <a16:creationId xmlns:a16="http://schemas.microsoft.com/office/drawing/2014/main" xmlns="" id="{9B4F4A47-EB4F-4889-8624-676F4FA731FC}"/>
              </a:ext>
            </a:extLst>
          </p:cNvPr>
          <p:cNvSpPr>
            <a:spLocks noGrp="1"/>
          </p:cNvSpPr>
          <p:nvPr>
            <p:ph idx="1"/>
          </p:nvPr>
        </p:nvSpPr>
        <p:spPr>
          <a:xfrm>
            <a:off x="838200" y="1825625"/>
            <a:ext cx="6193105" cy="4351338"/>
          </a:xfrm>
        </p:spPr>
        <p:txBody>
          <a:bodyPr>
            <a:normAutofit fontScale="92500" lnSpcReduction="10000"/>
          </a:bodyPr>
          <a:lstStyle/>
          <a:p>
            <a:pPr marL="0" lvl="1" indent="0">
              <a:buNone/>
              <a:defRPr/>
            </a:pPr>
            <a:r>
              <a:rPr lang="en-US" sz="2000" dirty="0">
                <a:cs typeface="Arial" pitchFamily="34" charset="0"/>
              </a:rPr>
              <a:t>YEA provides a variety of education and networking programs tailored to members’ specific needs:</a:t>
            </a:r>
          </a:p>
          <a:p>
            <a:pPr marL="800100" lvl="2" indent="-342900">
              <a:defRPr/>
            </a:pPr>
            <a:r>
              <a:rPr lang="en-US" dirty="0">
                <a:cs typeface="Arial" pitchFamily="34" charset="0"/>
              </a:rPr>
              <a:t>YEA Leadership Weekend &amp; Leadership International</a:t>
            </a:r>
          </a:p>
          <a:p>
            <a:pPr marL="800100" lvl="2" indent="-342900">
              <a:defRPr/>
            </a:pPr>
            <a:r>
              <a:rPr lang="en-US" dirty="0">
                <a:cs typeface="Arial" pitchFamily="34" charset="0"/>
              </a:rPr>
              <a:t>YEA Leadership Weekend 2.0</a:t>
            </a:r>
          </a:p>
          <a:p>
            <a:pPr marL="800100" lvl="2" indent="-342900">
              <a:defRPr/>
            </a:pPr>
            <a:r>
              <a:rPr lang="en-US" dirty="0" err="1">
                <a:cs typeface="Arial" pitchFamily="34" charset="0"/>
              </a:rPr>
              <a:t>SmartStart</a:t>
            </a:r>
            <a:r>
              <a:rPr lang="en-US" dirty="0">
                <a:cs typeface="Arial" pitchFamily="34" charset="0"/>
              </a:rPr>
              <a:t> Program</a:t>
            </a:r>
          </a:p>
          <a:p>
            <a:pPr marL="800100" lvl="2" indent="-342900">
              <a:defRPr/>
            </a:pPr>
            <a:r>
              <a:rPr lang="en-US" dirty="0">
                <a:cs typeface="Arial" pitchFamily="34" charset="0"/>
              </a:rPr>
              <a:t>Social/Networking Events at Society Meetings</a:t>
            </a:r>
          </a:p>
          <a:p>
            <a:pPr marL="800100" lvl="2" indent="-342900">
              <a:defRPr/>
            </a:pPr>
            <a:r>
              <a:rPr lang="en-US" dirty="0">
                <a:cs typeface="Arial" pitchFamily="34" charset="0"/>
              </a:rPr>
              <a:t>Leadership U/</a:t>
            </a:r>
            <a:r>
              <a:rPr lang="en-US" dirty="0" err="1">
                <a:cs typeface="Arial" pitchFamily="34" charset="0"/>
              </a:rPr>
              <a:t>LeaDRS</a:t>
            </a:r>
            <a:endParaRPr lang="en-US" dirty="0">
              <a:cs typeface="Arial" pitchFamily="34" charset="0"/>
            </a:endParaRPr>
          </a:p>
          <a:p>
            <a:pPr marL="800100" lvl="2" indent="-342900">
              <a:defRPr/>
            </a:pPr>
            <a:r>
              <a:rPr lang="en-US" dirty="0">
                <a:cs typeface="Arial" pitchFamily="34" charset="0"/>
              </a:rPr>
              <a:t>Developing Leader Award</a:t>
            </a:r>
          </a:p>
          <a:p>
            <a:pPr marL="800100" lvl="2" indent="-342900">
              <a:defRPr/>
            </a:pPr>
            <a:r>
              <a:rPr lang="en-US" sz="2000" dirty="0">
                <a:cs typeface="Arial" pitchFamily="34" charset="0"/>
              </a:rPr>
              <a:t>YEA Award of Individual Excellence</a:t>
            </a:r>
          </a:p>
          <a:p>
            <a:pPr marL="800100" lvl="2" indent="-342900">
              <a:defRPr/>
            </a:pPr>
            <a:r>
              <a:rPr lang="en-US" sz="2000" dirty="0">
                <a:cs typeface="Arial" pitchFamily="34" charset="0"/>
              </a:rPr>
              <a:t>Graduate Student Travel Award</a:t>
            </a:r>
          </a:p>
          <a:p>
            <a:pPr marL="800100" lvl="2" indent="-342900">
              <a:defRPr/>
            </a:pPr>
            <a:r>
              <a:rPr lang="en-US" sz="2000" dirty="0">
                <a:cs typeface="Arial" pitchFamily="34" charset="0"/>
              </a:rPr>
              <a:t>HVAC Design Essential Scholarship</a:t>
            </a:r>
          </a:p>
          <a:p>
            <a:pPr marL="800100" lvl="2" indent="-342900">
              <a:defRPr/>
            </a:pPr>
            <a:r>
              <a:rPr lang="en-US" sz="2000" dirty="0">
                <a:cs typeface="Arial" pitchFamily="34" charset="0"/>
              </a:rPr>
              <a:t>YEA Connections Newsletter, YEA Society Website, Facebook Page</a:t>
            </a:r>
          </a:p>
          <a:p>
            <a:pPr marL="800100" lvl="2" indent="-342900">
              <a:defRPr/>
            </a:pPr>
            <a:r>
              <a:rPr lang="en-US" sz="2000" dirty="0">
                <a:cs typeface="Arial" pitchFamily="34" charset="0"/>
              </a:rPr>
              <a:t>Technical Committees Guide</a:t>
            </a:r>
          </a:p>
          <a:p>
            <a:pPr marL="800100" lvl="2" indent="-342900">
              <a:defRPr/>
            </a:pPr>
            <a:r>
              <a:rPr lang="en-US" sz="2000" dirty="0">
                <a:cs typeface="Arial" pitchFamily="34" charset="0"/>
              </a:rPr>
              <a:t>Young Members Guide</a:t>
            </a:r>
          </a:p>
          <a:p>
            <a:endParaRPr lang="en-US" dirty="0"/>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l="-2" t="20796" r="9245" b="4124"/>
          <a:stretch>
            <a:fillRect/>
          </a:stretch>
        </p:blipFill>
        <p:spPr bwMode="auto">
          <a:xfrm>
            <a:off x="7031305" y="3218447"/>
            <a:ext cx="4115530" cy="255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p:cNvPicPr>
          <p:nvPr/>
        </p:nvPicPr>
        <p:blipFill>
          <a:blip r:embed="rId3">
            <a:extLst>
              <a:ext uri="{28A0092B-C50C-407E-A947-70E740481C1C}">
                <a14:useLocalDpi xmlns:a14="http://schemas.microsoft.com/office/drawing/2010/main" val="0"/>
              </a:ext>
            </a:extLst>
          </a:blip>
          <a:srcRect t="11111" b="12157"/>
          <a:stretch>
            <a:fillRect/>
          </a:stretch>
        </p:blipFill>
        <p:spPr bwMode="auto">
          <a:xfrm>
            <a:off x="7031305" y="1308978"/>
            <a:ext cx="4115530" cy="236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160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a:t>YEA Leadership Weekend (YLW)</a:t>
            </a:r>
            <a:endParaRPr lang="fr-CA" dirty="0"/>
          </a:p>
        </p:txBody>
      </p:sp>
      <p:sp>
        <p:nvSpPr>
          <p:cNvPr id="6" name="Content Placeholder 5">
            <a:extLst>
              <a:ext uri="{FF2B5EF4-FFF2-40B4-BE49-F238E27FC236}">
                <a16:creationId xmlns:a16="http://schemas.microsoft.com/office/drawing/2014/main" xmlns="" id="{9AAC4D7F-9243-4BA8-9AAD-C34549BDDF03}"/>
              </a:ext>
            </a:extLst>
          </p:cNvPr>
          <p:cNvSpPr>
            <a:spLocks noGrp="1"/>
          </p:cNvSpPr>
          <p:nvPr>
            <p:ph idx="1"/>
          </p:nvPr>
        </p:nvSpPr>
        <p:spPr>
          <a:xfrm>
            <a:off x="838200" y="1825625"/>
            <a:ext cx="7098437" cy="4565748"/>
          </a:xfrm>
        </p:spPr>
        <p:txBody>
          <a:bodyPr>
            <a:normAutofit fontScale="62500" lnSpcReduction="20000"/>
          </a:bodyPr>
          <a:lstStyle/>
          <a:p>
            <a:r>
              <a:rPr lang="en-US" dirty="0"/>
              <a:t>YEA Leadership Weekend is an opportunity for future leaders of ASHRAE to develop soft skills and network with other young professionals. </a:t>
            </a:r>
          </a:p>
          <a:p>
            <a:pPr lvl="1"/>
            <a:r>
              <a:rPr lang="en-US" dirty="0"/>
              <a:t>Understand your own and other’s personalities</a:t>
            </a:r>
          </a:p>
          <a:p>
            <a:pPr lvl="1"/>
            <a:r>
              <a:rPr lang="en-US" dirty="0"/>
              <a:t>Develop leadership skills and tools</a:t>
            </a:r>
          </a:p>
          <a:p>
            <a:pPr lvl="1"/>
            <a:r>
              <a:rPr lang="en-US" dirty="0"/>
              <a:t>Explore team dynamics</a:t>
            </a:r>
          </a:p>
          <a:p>
            <a:pPr lvl="1"/>
            <a:r>
              <a:rPr lang="en-US" dirty="0"/>
              <a:t>Broaden and refine existing communication techniques</a:t>
            </a:r>
          </a:p>
          <a:p>
            <a:endParaRPr lang="en-US" dirty="0"/>
          </a:p>
          <a:p>
            <a:r>
              <a:rPr lang="en-US" dirty="0"/>
              <a:t>Objectives of leadership weekend are:</a:t>
            </a:r>
          </a:p>
          <a:p>
            <a:pPr lvl="1"/>
            <a:r>
              <a:rPr lang="en-US" dirty="0"/>
              <a:t>Growth through learning</a:t>
            </a:r>
          </a:p>
          <a:p>
            <a:pPr lvl="1"/>
            <a:r>
              <a:rPr lang="en-US" dirty="0"/>
              <a:t>Leadership, networking, communication, and professional development</a:t>
            </a:r>
          </a:p>
          <a:p>
            <a:endParaRPr lang="en-US" dirty="0"/>
          </a:p>
          <a:p>
            <a:r>
              <a:rPr lang="en-US" dirty="0"/>
              <a:t>Held twice per year:</a:t>
            </a:r>
          </a:p>
          <a:p>
            <a:pPr lvl="1"/>
            <a:r>
              <a:rPr lang="en-US" dirty="0"/>
              <a:t>Fall (East Coast); Spring (West Coast)</a:t>
            </a:r>
          </a:p>
          <a:p>
            <a:pPr lvl="1"/>
            <a:endParaRPr lang="en-US" dirty="0"/>
          </a:p>
          <a:p>
            <a:r>
              <a:rPr lang="en-US" dirty="0"/>
              <a:t>Fall YLW: September 13-15, 2019 in Nashville, TN</a:t>
            </a:r>
          </a:p>
          <a:p>
            <a:r>
              <a:rPr lang="en-US" dirty="0"/>
              <a:t>Register at </a:t>
            </a:r>
            <a:r>
              <a:rPr lang="en-US" dirty="0">
                <a:hlinkClick r:id="rId2"/>
              </a:rPr>
              <a:t>www.ashrae.org/YLW</a:t>
            </a:r>
            <a:r>
              <a:rPr lang="en-US" dirty="0"/>
              <a:t> </a:t>
            </a:r>
          </a:p>
          <a:p>
            <a:endParaRPr lang="en-US" dirty="0"/>
          </a:p>
        </p:txBody>
      </p:sp>
      <p:pic>
        <p:nvPicPr>
          <p:cNvPr id="7" name="Picture 9"/>
          <p:cNvPicPr>
            <a:picLocks noChangeAspect="1"/>
          </p:cNvPicPr>
          <p:nvPr/>
        </p:nvPicPr>
        <p:blipFill>
          <a:blip r:embed="rId3" cstate="print">
            <a:extLst>
              <a:ext uri="{28A0092B-C50C-407E-A947-70E740481C1C}">
                <a14:useLocalDpi xmlns:a14="http://schemas.microsoft.com/office/drawing/2010/main" val="0"/>
              </a:ext>
            </a:extLst>
          </a:blip>
          <a:srcRect t="30457" b="12788"/>
          <a:stretch>
            <a:fillRect/>
          </a:stretch>
        </p:blipFill>
        <p:spPr bwMode="auto">
          <a:xfrm>
            <a:off x="8986685" y="3672583"/>
            <a:ext cx="3200400" cy="1210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p:cNvPicPr>
          <p:nvPr/>
        </p:nvPicPr>
        <p:blipFill rotWithShape="1">
          <a:blip r:embed="rId4">
            <a:extLst>
              <a:ext uri="{28A0092B-C50C-407E-A947-70E740481C1C}">
                <a14:useLocalDpi xmlns:a14="http://schemas.microsoft.com/office/drawing/2010/main" val="0"/>
              </a:ext>
            </a:extLst>
          </a:blip>
          <a:srcRect t="4198" b="10530"/>
          <a:stretch/>
        </p:blipFill>
        <p:spPr bwMode="auto">
          <a:xfrm>
            <a:off x="8991600" y="0"/>
            <a:ext cx="3200400" cy="20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p:cNvPicPr>
          <p:nvPr/>
        </p:nvPicPr>
        <p:blipFill>
          <a:blip r:embed="rId5" cstate="print">
            <a:extLst>
              <a:ext uri="{28A0092B-C50C-407E-A947-70E740481C1C}">
                <a14:useLocalDpi xmlns:a14="http://schemas.microsoft.com/office/drawing/2010/main" val="0"/>
              </a:ext>
            </a:extLst>
          </a:blip>
          <a:srcRect l="7407" t="20370" r="9877" b="16666"/>
          <a:stretch>
            <a:fillRect/>
          </a:stretch>
        </p:blipFill>
        <p:spPr bwMode="auto">
          <a:xfrm>
            <a:off x="8991600" y="2048095"/>
            <a:ext cx="3200400" cy="16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 group of people posing for the camera&#10;&#10;Description generated with very high confidence">
            <a:extLst>
              <a:ext uri="{FF2B5EF4-FFF2-40B4-BE49-F238E27FC236}">
                <a16:creationId xmlns:a16="http://schemas.microsoft.com/office/drawing/2014/main" xmlns="" id="{72210AB8-F11B-4ADF-B72D-147293D8287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731"/>
          <a:stretch/>
        </p:blipFill>
        <p:spPr>
          <a:xfrm>
            <a:off x="8986685" y="4883285"/>
            <a:ext cx="3200400" cy="1974715"/>
          </a:xfrm>
          <a:prstGeom prst="rect">
            <a:avLst/>
          </a:prstGeom>
        </p:spPr>
      </p:pic>
    </p:spTree>
    <p:extLst>
      <p:ext uri="{BB962C8B-B14F-4D97-AF65-F5344CB8AC3E}">
        <p14:creationId xmlns:p14="http://schemas.microsoft.com/office/powerpoint/2010/main" val="2516907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a:t>YEA Leadership International (YLI)</a:t>
            </a:r>
            <a:endParaRPr lang="fr-CA" dirty="0"/>
          </a:p>
        </p:txBody>
      </p:sp>
      <p:sp>
        <p:nvSpPr>
          <p:cNvPr id="6" name="Content Placeholder 5">
            <a:extLst>
              <a:ext uri="{FF2B5EF4-FFF2-40B4-BE49-F238E27FC236}">
                <a16:creationId xmlns:a16="http://schemas.microsoft.com/office/drawing/2014/main" xmlns="" id="{59D4C7D6-D153-458E-AF18-2B1EE3567913}"/>
              </a:ext>
            </a:extLst>
          </p:cNvPr>
          <p:cNvSpPr>
            <a:spLocks noGrp="1"/>
          </p:cNvSpPr>
          <p:nvPr>
            <p:ph idx="1"/>
          </p:nvPr>
        </p:nvSpPr>
        <p:spPr>
          <a:xfrm>
            <a:off x="838200" y="1825625"/>
            <a:ext cx="7098437" cy="4667250"/>
          </a:xfrm>
        </p:spPr>
        <p:txBody>
          <a:bodyPr>
            <a:normAutofit fontScale="85000" lnSpcReduction="20000"/>
          </a:bodyPr>
          <a:lstStyle/>
          <a:p>
            <a:r>
              <a:rPr lang="en-US" dirty="0"/>
              <a:t>YLI has the same goals as YLW, which is to act as an opportunity for future leaders of ASHRAE to learn more about Society, develop soft skills and network with other young professionals. </a:t>
            </a:r>
          </a:p>
          <a:p>
            <a:endParaRPr lang="en-US" dirty="0"/>
          </a:p>
          <a:p>
            <a:r>
              <a:rPr lang="en-US" dirty="0"/>
              <a:t>Event has been held in Sri Lanka, Dubai, Kuala Lumpur, India, Greece, Hong Kong, and Serbia.</a:t>
            </a:r>
          </a:p>
          <a:p>
            <a:endParaRPr lang="en-US" dirty="0"/>
          </a:p>
          <a:p>
            <a:r>
              <a:rPr lang="en-US" dirty="0"/>
              <a:t>Objectives of leadership weekend are:</a:t>
            </a:r>
          </a:p>
          <a:p>
            <a:pPr lvl="1"/>
            <a:r>
              <a:rPr lang="en-US" dirty="0"/>
              <a:t>Leadership, Networking, Communication, Professional Development</a:t>
            </a:r>
          </a:p>
          <a:p>
            <a:endParaRPr lang="en-US" dirty="0"/>
          </a:p>
          <a:p>
            <a:r>
              <a:rPr lang="en-US" dirty="0"/>
              <a:t>2019 YLI : November 15-17 in Dubai, UAE</a:t>
            </a:r>
          </a:p>
          <a:p>
            <a:r>
              <a:rPr lang="en-US" dirty="0"/>
              <a:t>Register at </a:t>
            </a:r>
            <a:r>
              <a:rPr lang="en-US" dirty="0">
                <a:hlinkClick r:id="rId2"/>
              </a:rPr>
              <a:t>www.ashrae.org/YLI</a:t>
            </a:r>
            <a:r>
              <a:rPr lang="en-US" dirty="0"/>
              <a:t> </a:t>
            </a:r>
          </a:p>
          <a:p>
            <a:endParaRPr lang="en-US" dirty="0"/>
          </a:p>
        </p:txBody>
      </p:sp>
      <p:pic>
        <p:nvPicPr>
          <p:cNvPr id="5"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445" r="7414"/>
          <a:stretch/>
        </p:blipFill>
        <p:spPr bwMode="auto">
          <a:xfrm>
            <a:off x="7936637" y="2547897"/>
            <a:ext cx="4119239" cy="237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1896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a:t>YEA Leadership Weekend 2.0 (YLW 2.0)</a:t>
            </a:r>
            <a:endParaRPr lang="fr-CA" dirty="0"/>
          </a:p>
        </p:txBody>
      </p:sp>
      <p:sp>
        <p:nvSpPr>
          <p:cNvPr id="6" name="Content Placeholder 5">
            <a:extLst>
              <a:ext uri="{FF2B5EF4-FFF2-40B4-BE49-F238E27FC236}">
                <a16:creationId xmlns:a16="http://schemas.microsoft.com/office/drawing/2014/main" xmlns="" id="{DA503E3E-9B2B-498F-93BA-72B5B9CF59F5}"/>
              </a:ext>
            </a:extLst>
          </p:cNvPr>
          <p:cNvSpPr>
            <a:spLocks noGrp="1"/>
          </p:cNvSpPr>
          <p:nvPr>
            <p:ph idx="1"/>
          </p:nvPr>
        </p:nvSpPr>
        <p:spPr>
          <a:xfrm>
            <a:off x="838200" y="1825625"/>
            <a:ext cx="8350624" cy="4351338"/>
          </a:xfrm>
        </p:spPr>
        <p:txBody>
          <a:bodyPr>
            <a:normAutofit fontScale="77500" lnSpcReduction="20000"/>
          </a:bodyPr>
          <a:lstStyle/>
          <a:p>
            <a:r>
              <a:rPr lang="en-US" dirty="0"/>
              <a:t>Continuation of YLW and designed to provide advanced training resources to YLW alumni</a:t>
            </a:r>
          </a:p>
          <a:p>
            <a:endParaRPr lang="en-US" dirty="0"/>
          </a:p>
          <a:p>
            <a:r>
              <a:rPr lang="en-US" dirty="0"/>
              <a:t>Limited to 20 attendees. Requirements:</a:t>
            </a:r>
          </a:p>
          <a:p>
            <a:pPr lvl="1"/>
            <a:r>
              <a:rPr lang="en-US" dirty="0"/>
              <a:t>Current ASHRAE member (No Age Requirement, 35+)</a:t>
            </a:r>
          </a:p>
          <a:p>
            <a:pPr lvl="1"/>
            <a:r>
              <a:rPr lang="en-US" dirty="0"/>
              <a:t>Previous YLW or YLI attendance</a:t>
            </a:r>
          </a:p>
          <a:p>
            <a:endParaRPr lang="en-US" dirty="0"/>
          </a:p>
          <a:p>
            <a:r>
              <a:rPr lang="en-US" dirty="0"/>
              <a:t>Ralph Kison as facilitator to expound on soft skills and development strategies.</a:t>
            </a:r>
          </a:p>
          <a:p>
            <a:endParaRPr lang="en-US" dirty="0"/>
          </a:p>
          <a:p>
            <a:r>
              <a:rPr lang="en-US" dirty="0"/>
              <a:t>This event sells out quickly! Next event will be early 2020.</a:t>
            </a:r>
          </a:p>
          <a:p>
            <a:endParaRPr lang="en-US" dirty="0"/>
          </a:p>
          <a:p>
            <a:r>
              <a:rPr lang="en-US" dirty="0"/>
              <a:t>Learn more at </a:t>
            </a:r>
            <a:r>
              <a:rPr lang="en-US" dirty="0">
                <a:hlinkClick r:id="rId2"/>
              </a:rPr>
              <a:t>www.ashrae.org/YLW2.0</a:t>
            </a:r>
            <a:r>
              <a:rPr lang="en-US" dirty="0"/>
              <a:t> </a:t>
            </a:r>
          </a:p>
        </p:txBody>
      </p:sp>
      <p:pic>
        <p:nvPicPr>
          <p:cNvPr id="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57362" y="2648513"/>
            <a:ext cx="3435350"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7196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err="1"/>
              <a:t>SmartStart</a:t>
            </a:r>
            <a:r>
              <a:rPr lang="en-US" altLang="en-US" dirty="0"/>
              <a:t> Program</a:t>
            </a:r>
            <a:endParaRPr lang="fr-CA" dirty="0"/>
          </a:p>
        </p:txBody>
      </p:sp>
      <p:sp>
        <p:nvSpPr>
          <p:cNvPr id="5" name="Content Placeholder 4">
            <a:extLst>
              <a:ext uri="{FF2B5EF4-FFF2-40B4-BE49-F238E27FC236}">
                <a16:creationId xmlns:a16="http://schemas.microsoft.com/office/drawing/2014/main" xmlns="" id="{471D065B-4A29-4C2B-9AB7-94CA7D16C3B0}"/>
              </a:ext>
            </a:extLst>
          </p:cNvPr>
          <p:cNvSpPr>
            <a:spLocks noGrp="1"/>
          </p:cNvSpPr>
          <p:nvPr>
            <p:ph idx="1"/>
          </p:nvPr>
        </p:nvSpPr>
        <p:spPr>
          <a:xfrm>
            <a:off x="676275" y="1669927"/>
            <a:ext cx="10677525" cy="4822948"/>
          </a:xfrm>
        </p:spPr>
        <p:txBody>
          <a:bodyPr>
            <a:normAutofit fontScale="62500" lnSpcReduction="20000"/>
          </a:bodyPr>
          <a:lstStyle/>
          <a:p>
            <a:r>
              <a:rPr lang="en-US" dirty="0"/>
              <a:t>Allows student members to transfer to Associate membership after graduation for discounted rate.</a:t>
            </a:r>
          </a:p>
          <a:p>
            <a:endParaRPr lang="en-US" dirty="0"/>
          </a:p>
          <a:p>
            <a:r>
              <a:rPr lang="en-US" dirty="0"/>
              <a:t>Basic Rate</a:t>
            </a:r>
          </a:p>
          <a:p>
            <a:pPr lvl="1"/>
            <a:r>
              <a:rPr lang="en-US" dirty="0"/>
              <a:t>First year is $25, second year is $85, and third year is $110 = $220 for 3 years</a:t>
            </a:r>
          </a:p>
          <a:p>
            <a:pPr lvl="1"/>
            <a:r>
              <a:rPr lang="en-US" dirty="0"/>
              <a:t>Save over $400!</a:t>
            </a:r>
          </a:p>
          <a:p>
            <a:pPr lvl="1"/>
            <a:endParaRPr lang="en-US" dirty="0"/>
          </a:p>
          <a:p>
            <a:r>
              <a:rPr lang="en-US" dirty="0"/>
              <a:t>Developing Economy Rates</a:t>
            </a:r>
          </a:p>
          <a:p>
            <a:pPr lvl="1"/>
            <a:r>
              <a:rPr lang="en-US" dirty="0"/>
              <a:t>First year is $15, second year is $45, and third year is $55.</a:t>
            </a:r>
          </a:p>
          <a:p>
            <a:pPr lvl="1"/>
            <a:r>
              <a:rPr lang="en-US" dirty="0"/>
              <a:t>A member qualifies for the Developing Economy rate if their country of residence is classified as a low or lower-middle income economy by the World Bank.</a:t>
            </a:r>
          </a:p>
          <a:p>
            <a:pPr lvl="2"/>
            <a:endParaRPr lang="en-US" dirty="0"/>
          </a:p>
          <a:p>
            <a:r>
              <a:rPr lang="en-US" dirty="0"/>
              <a:t>Associate membership provides access to all ASHRAE member benefits</a:t>
            </a:r>
          </a:p>
          <a:p>
            <a:endParaRPr lang="en-US" dirty="0"/>
          </a:p>
          <a:p>
            <a:r>
              <a:rPr lang="en-US" dirty="0"/>
              <a:t>ASHRAE Student members who joined at least one year ago are eligible to transfer using the SmartStart program.</a:t>
            </a:r>
          </a:p>
          <a:p>
            <a:endParaRPr lang="en-US" dirty="0"/>
          </a:p>
          <a:p>
            <a:r>
              <a:rPr lang="en-US" dirty="0">
                <a:hlinkClick r:id="rId2"/>
              </a:rPr>
              <a:t>www.ashrae.org/SmartStart</a:t>
            </a:r>
            <a:endParaRPr lang="en-US" dirty="0"/>
          </a:p>
          <a:p>
            <a:endParaRPr lang="en-US" dirty="0"/>
          </a:p>
        </p:txBody>
      </p:sp>
    </p:spTree>
    <p:extLst>
      <p:ext uri="{BB962C8B-B14F-4D97-AF65-F5344CB8AC3E}">
        <p14:creationId xmlns:p14="http://schemas.microsoft.com/office/powerpoint/2010/main" val="2024110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a:t>Leadership U</a:t>
            </a:r>
            <a:endParaRPr lang="fr-CA" dirty="0"/>
          </a:p>
        </p:txBody>
      </p:sp>
      <p:sp>
        <p:nvSpPr>
          <p:cNvPr id="7" name="Content Placeholder 6">
            <a:extLst>
              <a:ext uri="{FF2B5EF4-FFF2-40B4-BE49-F238E27FC236}">
                <a16:creationId xmlns:a16="http://schemas.microsoft.com/office/drawing/2014/main" xmlns="" id="{BECC7D79-747F-4CD1-846C-9D70001AB377}"/>
              </a:ext>
            </a:extLst>
          </p:cNvPr>
          <p:cNvSpPr>
            <a:spLocks noGrp="1"/>
          </p:cNvSpPr>
          <p:nvPr>
            <p:ph idx="1"/>
          </p:nvPr>
        </p:nvSpPr>
        <p:spPr>
          <a:xfrm>
            <a:off x="838199" y="1577705"/>
            <a:ext cx="10515600" cy="4351338"/>
          </a:xfrm>
        </p:spPr>
        <p:txBody>
          <a:bodyPr/>
          <a:lstStyle/>
          <a:p>
            <a:pPr marL="285750" indent="-285750"/>
            <a:r>
              <a:rPr lang="en-US" altLang="en-US" dirty="0"/>
              <a:t>Up to four YEA members are selected to shadow one of the four ASHRAE VPs at an ASHRAE Winter or Annual Conference.</a:t>
            </a:r>
          </a:p>
          <a:p>
            <a:pPr marL="742950" lvl="1" indent="-285750"/>
            <a:r>
              <a:rPr lang="en-US" altLang="en-US" sz="1600" dirty="0"/>
              <a:t>Candidates selected via application process.</a:t>
            </a:r>
          </a:p>
          <a:p>
            <a:pPr marL="742950" lvl="1" indent="-285750"/>
            <a:r>
              <a:rPr lang="en-US" altLang="en-US" sz="1600" dirty="0"/>
              <a:t>Winners matched up with an ASHRAE VP to participate in all of their events and meetings, including social activities</a:t>
            </a:r>
          </a:p>
          <a:p>
            <a:pPr marL="742950" lvl="1" indent="-285750"/>
            <a:r>
              <a:rPr lang="en-US" altLang="en-US" sz="1600" dirty="0"/>
              <a:t>Candidates will document their experiences and present them to the YEA Committee, their Chapter, and their Region</a:t>
            </a:r>
          </a:p>
          <a:p>
            <a:endParaRPr lang="en-US" dirty="0"/>
          </a:p>
        </p:txBody>
      </p:sp>
      <p:pic>
        <p:nvPicPr>
          <p:cNvPr id="5" name="Picture 2"/>
          <p:cNvPicPr>
            <a:picLocks noChangeAspect="1"/>
          </p:cNvPicPr>
          <p:nvPr/>
        </p:nvPicPr>
        <p:blipFill>
          <a:blip r:embed="rId2">
            <a:extLst>
              <a:ext uri="{28A0092B-C50C-407E-A947-70E740481C1C}">
                <a14:useLocalDpi xmlns:a14="http://schemas.microsoft.com/office/drawing/2010/main" val="0"/>
              </a:ext>
            </a:extLst>
          </a:blip>
          <a:srcRect t="12650" b="2982"/>
          <a:stretch>
            <a:fillRect/>
          </a:stretch>
        </p:blipFill>
        <p:spPr bwMode="auto">
          <a:xfrm>
            <a:off x="2936081" y="3515249"/>
            <a:ext cx="593883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9065418" y="4230917"/>
            <a:ext cx="3043724" cy="923330"/>
          </a:xfrm>
          <a:prstGeom prst="rect">
            <a:avLst/>
          </a:prstGeom>
        </p:spPr>
        <p:txBody>
          <a:bodyPr wrap="square">
            <a:spAutoFit/>
          </a:bodyPr>
          <a:lstStyle/>
          <a:p>
            <a:pPr algn="ctr"/>
            <a:r>
              <a:rPr lang="en-US" altLang="en-US" dirty="0"/>
              <a:t>More information can be found at </a:t>
            </a:r>
            <a:r>
              <a:rPr lang="en-US" altLang="en-US" dirty="0">
                <a:hlinkClick r:id="rId3"/>
              </a:rPr>
              <a:t>www.ashrae.org/LeadershipU</a:t>
            </a:r>
            <a:endParaRPr lang="en-US" altLang="en-US" dirty="0"/>
          </a:p>
        </p:txBody>
      </p:sp>
    </p:spTree>
    <p:extLst>
      <p:ext uri="{BB962C8B-B14F-4D97-AF65-F5344CB8AC3E}">
        <p14:creationId xmlns:p14="http://schemas.microsoft.com/office/powerpoint/2010/main" val="4223740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What is ASHRAE?</a:t>
            </a:r>
            <a:endParaRPr lang="en-US" dirty="0"/>
          </a:p>
        </p:txBody>
      </p:sp>
      <p:sp>
        <p:nvSpPr>
          <p:cNvPr id="3" name="Content Placeholder 2"/>
          <p:cNvSpPr>
            <a:spLocks noGrp="1"/>
          </p:cNvSpPr>
          <p:nvPr>
            <p:ph idx="1"/>
          </p:nvPr>
        </p:nvSpPr>
        <p:spPr>
          <a:xfrm>
            <a:off x="838200" y="1435009"/>
            <a:ext cx="10515600" cy="2923928"/>
          </a:xfrm>
        </p:spPr>
        <p:txBody>
          <a:bodyPr>
            <a:normAutofit fontScale="92500" lnSpcReduction="10000"/>
          </a:bodyPr>
          <a:lstStyle/>
          <a:p>
            <a:r>
              <a:rPr lang="en-US" dirty="0"/>
              <a:t>ASHRAE, founded in 1894, is an international organization of 57,000 persons. </a:t>
            </a:r>
          </a:p>
          <a:p>
            <a:endParaRPr lang="en-US" dirty="0"/>
          </a:p>
          <a:p>
            <a:r>
              <a:rPr lang="en-US" b="1" dirty="0"/>
              <a:t>Mission: </a:t>
            </a:r>
            <a:r>
              <a:rPr lang="en-US" dirty="0"/>
              <a:t>To serve humanity by advancing the arts and sciences of heating, ventilation, air conditioning, refrigeration and their allied fields.</a:t>
            </a:r>
          </a:p>
          <a:p>
            <a:endParaRPr lang="en-US" dirty="0"/>
          </a:p>
          <a:p>
            <a:r>
              <a:rPr lang="en-US" b="1" dirty="0"/>
              <a:t>Vision: </a:t>
            </a:r>
            <a:r>
              <a:rPr lang="en-US" dirty="0"/>
              <a:t>A healthy and sustainable built environment for all.</a:t>
            </a:r>
          </a:p>
          <a:p>
            <a:endParaRPr lang="en-US" dirty="0"/>
          </a:p>
          <a:p>
            <a:endParaRPr lang="en-US" altLang="en-US" dirty="0"/>
          </a:p>
          <a:p>
            <a:endParaRPr lang="en-US" dirty="0"/>
          </a:p>
        </p:txBody>
      </p:sp>
      <p:pic>
        <p:nvPicPr>
          <p:cNvPr id="1026" name="Picture 2" descr="Image may contain: tree, plant, sky and outdoor">
            <a:extLst>
              <a:ext uri="{FF2B5EF4-FFF2-40B4-BE49-F238E27FC236}">
                <a16:creationId xmlns:a16="http://schemas.microsoft.com/office/drawing/2014/main" xmlns="" id="{8F3441B5-F8B1-4D9B-AE43-8440E1258A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9466" y="4465274"/>
            <a:ext cx="5633067" cy="2143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40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a:t>LeaDRS</a:t>
            </a:r>
            <a:endParaRPr lang="fr-CA" dirty="0"/>
          </a:p>
        </p:txBody>
      </p:sp>
      <p:sp>
        <p:nvSpPr>
          <p:cNvPr id="6" name="Content Placeholder 5">
            <a:extLst>
              <a:ext uri="{FF2B5EF4-FFF2-40B4-BE49-F238E27FC236}">
                <a16:creationId xmlns:a16="http://schemas.microsoft.com/office/drawing/2014/main" xmlns="" id="{58ACF2DE-5058-4835-99DD-8FDA9C99916C}"/>
              </a:ext>
            </a:extLst>
          </p:cNvPr>
          <p:cNvSpPr>
            <a:spLocks noGrp="1"/>
          </p:cNvSpPr>
          <p:nvPr>
            <p:ph idx="1"/>
          </p:nvPr>
        </p:nvSpPr>
        <p:spPr>
          <a:xfrm>
            <a:off x="838200" y="1825625"/>
            <a:ext cx="5873318" cy="4351338"/>
          </a:xfrm>
        </p:spPr>
        <p:txBody>
          <a:bodyPr>
            <a:normAutofit lnSpcReduction="10000"/>
          </a:bodyPr>
          <a:lstStyle/>
          <a:p>
            <a:pPr marL="285750" indent="-285750">
              <a:defRPr/>
            </a:pPr>
            <a:r>
              <a:rPr lang="en-US" dirty="0" err="1"/>
              <a:t>LeaDRS</a:t>
            </a:r>
            <a:r>
              <a:rPr lang="en-US" dirty="0"/>
              <a:t> Program (</a:t>
            </a:r>
            <a:r>
              <a:rPr lang="en-US" b="1" u="sng" dirty="0"/>
              <a:t>Lea</a:t>
            </a:r>
            <a:r>
              <a:rPr lang="en-US" dirty="0"/>
              <a:t>dership </a:t>
            </a:r>
            <a:r>
              <a:rPr lang="en-US" b="1" u="sng" dirty="0"/>
              <a:t>D</a:t>
            </a:r>
            <a:r>
              <a:rPr lang="en-US" dirty="0"/>
              <a:t>evelopment through </a:t>
            </a:r>
            <a:r>
              <a:rPr lang="en-US" b="1" u="sng" dirty="0"/>
              <a:t>R</a:t>
            </a:r>
            <a:r>
              <a:rPr lang="en-US" dirty="0"/>
              <a:t>egional </a:t>
            </a:r>
            <a:r>
              <a:rPr lang="en-US" b="1" u="sng" dirty="0"/>
              <a:t>S</a:t>
            </a:r>
            <a:r>
              <a:rPr lang="en-US" dirty="0"/>
              <a:t>upport)</a:t>
            </a:r>
          </a:p>
          <a:p>
            <a:pPr marL="285750" indent="-285750">
              <a:defRPr/>
            </a:pPr>
            <a:endParaRPr lang="en-US" b="1" u="sng" dirty="0"/>
          </a:p>
          <a:p>
            <a:pPr marL="285750" indent="-285750">
              <a:defRPr/>
            </a:pPr>
            <a:r>
              <a:rPr lang="en-US" dirty="0"/>
              <a:t>Shadow Director Regional Chair (DRC) during an ASHRAE conference. </a:t>
            </a:r>
          </a:p>
          <a:p>
            <a:pPr marL="285750" indent="-285750">
              <a:defRPr/>
            </a:pPr>
            <a:endParaRPr lang="en-US" dirty="0">
              <a:cs typeface="Arial" pitchFamily="34" charset="0"/>
            </a:endParaRPr>
          </a:p>
          <a:p>
            <a:pPr marL="285750" indent="-285750">
              <a:defRPr/>
            </a:pPr>
            <a:r>
              <a:rPr lang="en-US" dirty="0">
                <a:cs typeface="Arial" pitchFamily="34" charset="0"/>
              </a:rPr>
              <a:t>Operated at the Regional level. Check with your Region for information regarding applications and deadlines.</a:t>
            </a:r>
            <a:endParaRPr lang="en-US" dirty="0"/>
          </a:p>
          <a:p>
            <a:endParaRPr lang="en-US" dirty="0"/>
          </a:p>
        </p:txBody>
      </p:sp>
      <p:pic>
        <p:nvPicPr>
          <p:cNvPr id="5" name="Picture 6" descr="C:\Users\maryottv\AppData\Local\Microsoft\Windows\Temporary Internet Files\Content.Outlook\ZA1ZHET4\IMG_16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7457" y="1920628"/>
            <a:ext cx="4495800" cy="3371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5457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Developing Leader Award</a:t>
            </a:r>
            <a:endParaRPr lang="fr-CA" dirty="0"/>
          </a:p>
        </p:txBody>
      </p:sp>
      <p:sp>
        <p:nvSpPr>
          <p:cNvPr id="6" name="Content Placeholder 5">
            <a:extLst>
              <a:ext uri="{FF2B5EF4-FFF2-40B4-BE49-F238E27FC236}">
                <a16:creationId xmlns:a16="http://schemas.microsoft.com/office/drawing/2014/main" xmlns="" id="{C1F99542-EBDD-4ADC-9DAE-3855D51FE827}"/>
              </a:ext>
            </a:extLst>
          </p:cNvPr>
          <p:cNvSpPr>
            <a:spLocks noGrp="1"/>
          </p:cNvSpPr>
          <p:nvPr>
            <p:ph idx="1"/>
          </p:nvPr>
        </p:nvSpPr>
        <p:spPr>
          <a:xfrm>
            <a:off x="838200" y="1825625"/>
            <a:ext cx="5257800" cy="4351338"/>
          </a:xfrm>
        </p:spPr>
        <p:txBody>
          <a:bodyPr>
            <a:normAutofit/>
          </a:bodyPr>
          <a:lstStyle/>
          <a:p>
            <a:r>
              <a:rPr lang="en-US" dirty="0"/>
              <a:t>Designed to recognize those members who started their involvement as soon as they joined ASHRAE</a:t>
            </a:r>
          </a:p>
          <a:p>
            <a:endParaRPr lang="en-US" dirty="0"/>
          </a:p>
          <a:p>
            <a:r>
              <a:rPr lang="en-US" dirty="0"/>
              <a:t>Points-based award</a:t>
            </a:r>
          </a:p>
          <a:p>
            <a:endParaRPr lang="en-US" dirty="0"/>
          </a:p>
          <a:p>
            <a:r>
              <a:rPr lang="en-US" dirty="0"/>
              <a:t>Learn more at </a:t>
            </a:r>
            <a:r>
              <a:rPr lang="en-US" dirty="0">
                <a:hlinkClick r:id="rId2"/>
              </a:rPr>
              <a:t>YEA Developing Leader Award</a:t>
            </a:r>
            <a:endParaRPr lang="en-US" dirty="0"/>
          </a:p>
          <a:p>
            <a:pPr marL="0" indent="0">
              <a:buNone/>
            </a:pPr>
            <a:endParaRPr lang="en-US" dirty="0"/>
          </a:p>
        </p:txBody>
      </p:sp>
      <p:pic>
        <p:nvPicPr>
          <p:cNvPr id="4" name="Picture 3" descr="A group of people posing for the camera&#10;&#10;Description automatically generated">
            <a:extLst>
              <a:ext uri="{FF2B5EF4-FFF2-40B4-BE49-F238E27FC236}">
                <a16:creationId xmlns:a16="http://schemas.microsoft.com/office/drawing/2014/main" xmlns="" id="{1F36D83F-2412-4411-B1F1-F51C03D46F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573285"/>
            <a:ext cx="5566599" cy="3711430"/>
          </a:xfrm>
          <a:prstGeom prst="rect">
            <a:avLst/>
          </a:prstGeom>
        </p:spPr>
      </p:pic>
    </p:spTree>
    <p:extLst>
      <p:ext uri="{BB962C8B-B14F-4D97-AF65-F5344CB8AC3E}">
        <p14:creationId xmlns:p14="http://schemas.microsoft.com/office/powerpoint/2010/main" val="1847815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YEA Award of Individual Excellence</a:t>
            </a:r>
            <a:endParaRPr lang="fr-CA" dirty="0"/>
          </a:p>
        </p:txBody>
      </p:sp>
      <p:sp>
        <p:nvSpPr>
          <p:cNvPr id="6" name="Content Placeholder 5">
            <a:extLst>
              <a:ext uri="{FF2B5EF4-FFF2-40B4-BE49-F238E27FC236}">
                <a16:creationId xmlns:a16="http://schemas.microsoft.com/office/drawing/2014/main" xmlns="" id="{C1F99542-EBDD-4ADC-9DAE-3855D51FE827}"/>
              </a:ext>
            </a:extLst>
          </p:cNvPr>
          <p:cNvSpPr>
            <a:spLocks noGrp="1"/>
          </p:cNvSpPr>
          <p:nvPr>
            <p:ph idx="1"/>
          </p:nvPr>
        </p:nvSpPr>
        <p:spPr/>
        <p:txBody>
          <a:bodyPr>
            <a:normAutofit lnSpcReduction="10000"/>
          </a:bodyPr>
          <a:lstStyle/>
          <a:p>
            <a:r>
              <a:rPr lang="en-US" dirty="0"/>
              <a:t>Outreach Category:</a:t>
            </a:r>
          </a:p>
          <a:p>
            <a:pPr lvl="1"/>
            <a:r>
              <a:rPr lang="en-US" dirty="0"/>
              <a:t>Personally promoted YEA </a:t>
            </a:r>
          </a:p>
          <a:p>
            <a:pPr lvl="1"/>
            <a:r>
              <a:rPr lang="en-US" dirty="0"/>
              <a:t>Contributed directly to the overall growth and development of YEA </a:t>
            </a:r>
          </a:p>
          <a:p>
            <a:r>
              <a:rPr lang="en-US" dirty="0"/>
              <a:t>Personal Development Category:</a:t>
            </a:r>
          </a:p>
          <a:p>
            <a:pPr lvl="1"/>
            <a:r>
              <a:rPr lang="en-US" dirty="0"/>
              <a:t>Assisted in the planning/organization of at least two (2) YEA oriented activities</a:t>
            </a:r>
          </a:p>
          <a:p>
            <a:pPr lvl="1"/>
            <a:r>
              <a:rPr lang="en-US" dirty="0"/>
              <a:t>Attended a previous YEA Leadership Weekend (YLW) </a:t>
            </a:r>
          </a:p>
          <a:p>
            <a:r>
              <a:rPr lang="en-US" dirty="0"/>
              <a:t>Professional Development Category:</a:t>
            </a:r>
          </a:p>
          <a:p>
            <a:pPr lvl="1"/>
            <a:r>
              <a:rPr lang="en-US" dirty="0"/>
              <a:t>Participated on at least one (1) ASHRAE Technical or Standards Committee</a:t>
            </a:r>
          </a:p>
          <a:p>
            <a:pPr lvl="1"/>
            <a:r>
              <a:rPr lang="en-US" dirty="0"/>
              <a:t>Attended an ASHRAE educational course or training</a:t>
            </a:r>
          </a:p>
          <a:p>
            <a:r>
              <a:rPr lang="en-US" dirty="0"/>
              <a:t>Learn more at </a:t>
            </a:r>
            <a:r>
              <a:rPr lang="en-US" dirty="0">
                <a:hlinkClick r:id="rId2"/>
              </a:rPr>
              <a:t>YEA Award</a:t>
            </a:r>
            <a:endParaRPr lang="en-US" dirty="0"/>
          </a:p>
          <a:p>
            <a:endParaRPr lang="en-US" dirty="0"/>
          </a:p>
        </p:txBody>
      </p:sp>
    </p:spTree>
    <p:extLst>
      <p:ext uri="{BB962C8B-B14F-4D97-AF65-F5344CB8AC3E}">
        <p14:creationId xmlns:p14="http://schemas.microsoft.com/office/powerpoint/2010/main" val="3782149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a:t>Graduate Student Travel Award</a:t>
            </a:r>
            <a:endParaRPr lang="fr-CA" dirty="0"/>
          </a:p>
        </p:txBody>
      </p:sp>
      <p:sp>
        <p:nvSpPr>
          <p:cNvPr id="5" name="Content Placeholder 4">
            <a:extLst>
              <a:ext uri="{FF2B5EF4-FFF2-40B4-BE49-F238E27FC236}">
                <a16:creationId xmlns:a16="http://schemas.microsoft.com/office/drawing/2014/main" xmlns="" id="{25DD9067-763D-4FDD-9EC2-62E6EB11A04C}"/>
              </a:ext>
            </a:extLst>
          </p:cNvPr>
          <p:cNvSpPr>
            <a:spLocks noGrp="1"/>
          </p:cNvSpPr>
          <p:nvPr>
            <p:ph idx="1"/>
          </p:nvPr>
        </p:nvSpPr>
        <p:spPr/>
        <p:txBody>
          <a:bodyPr/>
          <a:lstStyle/>
          <a:p>
            <a:r>
              <a:rPr lang="en-US" dirty="0"/>
              <a:t>Operated by the College of Fellows</a:t>
            </a:r>
          </a:p>
          <a:p>
            <a:endParaRPr lang="en-US" dirty="0"/>
          </a:p>
          <a:p>
            <a:r>
              <a:rPr lang="en-US" dirty="0"/>
              <a:t>Chapters and Student Branches can nominate a Ph.D. graduate student (within 2 years after graduation)</a:t>
            </a:r>
          </a:p>
          <a:p>
            <a:endParaRPr lang="en-US" dirty="0"/>
          </a:p>
          <a:p>
            <a:r>
              <a:rPr lang="en-US" dirty="0"/>
              <a:t>Fellow Fund will sponsor the recipient to attend two concurrent society meetings and an ASHRAE Fellow will act as guide to tech program</a:t>
            </a:r>
          </a:p>
          <a:p>
            <a:pPr marL="0" indent="0">
              <a:buNone/>
            </a:pPr>
            <a:endParaRPr lang="en-US" dirty="0"/>
          </a:p>
        </p:txBody>
      </p:sp>
    </p:spTree>
    <p:extLst>
      <p:ext uri="{BB962C8B-B14F-4D97-AF65-F5344CB8AC3E}">
        <p14:creationId xmlns:p14="http://schemas.microsoft.com/office/powerpoint/2010/main" val="1959427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HVAC Design Training Scholarship</a:t>
            </a:r>
            <a:endParaRPr lang="fr-CA" dirty="0"/>
          </a:p>
        </p:txBody>
      </p:sp>
      <p:sp>
        <p:nvSpPr>
          <p:cNvPr id="7" name="Content Placeholder 6">
            <a:extLst>
              <a:ext uri="{FF2B5EF4-FFF2-40B4-BE49-F238E27FC236}">
                <a16:creationId xmlns:a16="http://schemas.microsoft.com/office/drawing/2014/main" xmlns="" id="{3CAA7132-B3AD-4549-A728-35C9D71B4D77}"/>
              </a:ext>
            </a:extLst>
          </p:cNvPr>
          <p:cNvSpPr>
            <a:spLocks noGrp="1"/>
          </p:cNvSpPr>
          <p:nvPr>
            <p:ph idx="1"/>
          </p:nvPr>
        </p:nvSpPr>
        <p:spPr>
          <a:xfrm>
            <a:off x="838200" y="1825625"/>
            <a:ext cx="8057225" cy="4351338"/>
          </a:xfrm>
        </p:spPr>
        <p:txBody>
          <a:bodyPr>
            <a:normAutofit fontScale="77500" lnSpcReduction="20000"/>
          </a:bodyPr>
          <a:lstStyle/>
          <a:p>
            <a:pPr>
              <a:spcBef>
                <a:spcPts val="0"/>
              </a:spcBef>
              <a:buFont typeface="Arial" charset="0"/>
              <a:buChar char="•"/>
              <a:defRPr/>
            </a:pPr>
            <a:r>
              <a:rPr lang="en-US" b="1" dirty="0">
                <a:cs typeface="Arial" pitchFamily="34" charset="0"/>
              </a:rPr>
              <a:t>What:</a:t>
            </a:r>
            <a:r>
              <a:rPr lang="en-US" dirty="0">
                <a:cs typeface="Arial" pitchFamily="34" charset="0"/>
              </a:rPr>
              <a:t> HVAC Design: Level I – Essentials training allows attendees to gain the fundamentals &amp; technical aspects to design, install and maintain HVAC systems.</a:t>
            </a:r>
          </a:p>
          <a:p>
            <a:pPr>
              <a:spcBef>
                <a:spcPts val="0"/>
              </a:spcBef>
              <a:buFont typeface="Arial" charset="0"/>
              <a:buChar char="•"/>
              <a:defRPr/>
            </a:pPr>
            <a:endParaRPr lang="en-US" dirty="0">
              <a:cs typeface="Arial" pitchFamily="34" charset="0"/>
            </a:endParaRPr>
          </a:p>
          <a:p>
            <a:pPr>
              <a:spcBef>
                <a:spcPts val="0"/>
              </a:spcBef>
              <a:buFont typeface="Arial" charset="0"/>
              <a:buChar char="•"/>
              <a:defRPr/>
            </a:pPr>
            <a:r>
              <a:rPr lang="en-US" b="1" dirty="0">
                <a:cs typeface="Arial" pitchFamily="34" charset="0"/>
              </a:rPr>
              <a:t>Scholarship:</a:t>
            </a:r>
            <a:r>
              <a:rPr lang="en-US" dirty="0">
                <a:cs typeface="Arial" pitchFamily="34" charset="0"/>
              </a:rPr>
              <a:t> Funds the full cost of registration for (5) applicants/round with (2) rounds/year. Any additional costs not covered (transportation, hotel, </a:t>
            </a:r>
            <a:r>
              <a:rPr lang="en-US" dirty="0" err="1">
                <a:cs typeface="Arial" pitchFamily="34" charset="0"/>
              </a:rPr>
              <a:t>etc</a:t>
            </a:r>
            <a:r>
              <a:rPr lang="en-US" dirty="0">
                <a:cs typeface="Arial" pitchFamily="34" charset="0"/>
              </a:rPr>
              <a:t>).</a:t>
            </a:r>
          </a:p>
          <a:p>
            <a:pPr>
              <a:spcBef>
                <a:spcPts val="0"/>
              </a:spcBef>
              <a:buFont typeface="Arial" charset="0"/>
              <a:buChar char="•"/>
              <a:defRPr/>
            </a:pPr>
            <a:endParaRPr lang="en-US" dirty="0">
              <a:cs typeface="Arial" pitchFamily="34" charset="0"/>
            </a:endParaRPr>
          </a:p>
          <a:p>
            <a:pPr>
              <a:spcBef>
                <a:spcPts val="0"/>
              </a:spcBef>
              <a:buFont typeface="Arial" charset="0"/>
              <a:buChar char="•"/>
              <a:defRPr/>
            </a:pPr>
            <a:r>
              <a:rPr lang="en-US" b="1" dirty="0"/>
              <a:t>Criteria</a:t>
            </a:r>
            <a:r>
              <a:rPr lang="en-US" dirty="0"/>
              <a:t>: All applicants must be ASHRAE members and 35 years of age or younger as of July 1 of that society year. Student members are not eligible. Applicants will be reviewed based on contribution to the industry, ASHRAE involvement and career goals.</a:t>
            </a:r>
          </a:p>
          <a:p>
            <a:pPr>
              <a:buFont typeface="Arial" charset="0"/>
              <a:buChar char="•"/>
              <a:defRPr/>
            </a:pPr>
            <a:endParaRPr lang="en-US" dirty="0"/>
          </a:p>
          <a:p>
            <a:pPr>
              <a:buFont typeface="Arial" charset="0"/>
              <a:buChar char="•"/>
              <a:defRPr/>
            </a:pPr>
            <a:r>
              <a:rPr lang="en-US" b="1" dirty="0"/>
              <a:t>Round 1: </a:t>
            </a:r>
            <a:r>
              <a:rPr lang="en-US" dirty="0"/>
              <a:t>Application open May – June ; Training July – December </a:t>
            </a:r>
          </a:p>
          <a:p>
            <a:pPr>
              <a:buFont typeface="Arial" charset="0"/>
              <a:buChar char="•"/>
              <a:defRPr/>
            </a:pPr>
            <a:r>
              <a:rPr lang="en-US" b="1" dirty="0"/>
              <a:t>Round 2: </a:t>
            </a:r>
            <a:r>
              <a:rPr lang="en-US" dirty="0"/>
              <a:t>Application open November – December ; Training January – June </a:t>
            </a:r>
          </a:p>
          <a:p>
            <a:endParaRPr lang="en-US" dirty="0"/>
          </a:p>
        </p:txBody>
      </p:sp>
      <p:pic>
        <p:nvPicPr>
          <p:cNvPr id="5" name="Picture 4"/>
          <p:cNvPicPr>
            <a:picLocks noChangeAspect="1" noChangeArrowheads="1"/>
          </p:cNvPicPr>
          <p:nvPr/>
        </p:nvPicPr>
        <p:blipFill rotWithShape="1">
          <a:blip r:embed="rId2"/>
          <a:srcRect t="9114"/>
          <a:stretch/>
        </p:blipFill>
        <p:spPr bwMode="auto">
          <a:xfrm>
            <a:off x="9055543" y="3537875"/>
            <a:ext cx="2814637" cy="192405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srcRect/>
          <a:stretch>
            <a:fillRect/>
          </a:stretch>
        </p:blipFill>
        <p:spPr bwMode="auto">
          <a:xfrm>
            <a:off x="8984105" y="1396076"/>
            <a:ext cx="2886075" cy="192405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4792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1B43AAB1-D477-49C2-ABDF-F423A914B902}"/>
              </a:ext>
            </a:extLst>
          </p:cNvPr>
          <p:cNvSpPr>
            <a:spLocks noGrp="1"/>
          </p:cNvSpPr>
          <p:nvPr>
            <p:ph type="title"/>
          </p:nvPr>
        </p:nvSpPr>
        <p:spPr/>
        <p:txBody>
          <a:bodyPr/>
          <a:lstStyle/>
          <a:p>
            <a:r>
              <a:rPr lang="en-US" dirty="0"/>
              <a:t>ASHRAE Technical Committees (TC)</a:t>
            </a:r>
          </a:p>
        </p:txBody>
      </p:sp>
      <p:sp>
        <p:nvSpPr>
          <p:cNvPr id="6147" name="Rectangle 3"/>
          <p:cNvSpPr>
            <a:spLocks noGrp="1" noChangeArrowheads="1"/>
          </p:cNvSpPr>
          <p:nvPr>
            <p:ph type="body" idx="1"/>
          </p:nvPr>
        </p:nvSpPr>
        <p:spPr>
          <a:xfrm>
            <a:off x="838200" y="1825625"/>
            <a:ext cx="5588237" cy="4351338"/>
          </a:xfrm>
        </p:spPr>
        <p:txBody>
          <a:bodyPr>
            <a:normAutofit lnSpcReduction="10000"/>
          </a:bodyPr>
          <a:lstStyle/>
          <a:p>
            <a:r>
              <a:rPr lang="en-US" dirty="0"/>
              <a:t>Currently 93 TCs that meet at conference</a:t>
            </a:r>
          </a:p>
          <a:p>
            <a:r>
              <a:rPr lang="en-US" dirty="0"/>
              <a:t>Group of volunteers who provide the Society with expertise in a specific field or subject.</a:t>
            </a:r>
          </a:p>
          <a:p>
            <a:r>
              <a:rPr lang="en-US" dirty="0"/>
              <a:t>Technical Committees:</a:t>
            </a:r>
          </a:p>
          <a:p>
            <a:pPr lvl="1"/>
            <a:r>
              <a:rPr lang="en-US" dirty="0"/>
              <a:t>Long-lived committees</a:t>
            </a:r>
          </a:p>
          <a:p>
            <a:pPr lvl="1"/>
            <a:r>
              <a:rPr lang="en-US" dirty="0"/>
              <a:t>Develop Research Projects</a:t>
            </a:r>
          </a:p>
          <a:p>
            <a:pPr lvl="1"/>
            <a:r>
              <a:rPr lang="en-US" dirty="0"/>
              <a:t>Develop programs for the Technical Conference</a:t>
            </a:r>
          </a:p>
          <a:p>
            <a:pPr lvl="1"/>
            <a:r>
              <a:rPr lang="en-US" dirty="0"/>
              <a:t>Oversee handbook chapters</a:t>
            </a:r>
          </a:p>
        </p:txBody>
      </p:sp>
      <p:sp>
        <p:nvSpPr>
          <p:cNvPr id="2" name="TextBox 1"/>
          <p:cNvSpPr txBox="1"/>
          <p:nvPr/>
        </p:nvSpPr>
        <p:spPr>
          <a:xfrm>
            <a:off x="4780567" y="1677117"/>
            <a:ext cx="8301087" cy="646331"/>
          </a:xfrm>
          <a:prstGeom prst="rect">
            <a:avLst/>
          </a:prstGeom>
          <a:noFill/>
        </p:spPr>
        <p:txBody>
          <a:bodyPr wrap="square" rtlCol="0">
            <a:spAutoFit/>
          </a:bodyPr>
          <a:lstStyle/>
          <a:p>
            <a:pPr algn="ctr"/>
            <a:r>
              <a:rPr lang="en-US" sz="3600" dirty="0">
                <a:solidFill>
                  <a:schemeClr val="accent1"/>
                </a:solidFill>
              </a:rPr>
              <a:t>OPEN TO EVERYONE!</a:t>
            </a:r>
          </a:p>
        </p:txBody>
      </p:sp>
      <p:sp>
        <p:nvSpPr>
          <p:cNvPr id="5" name="TextBox 4"/>
          <p:cNvSpPr txBox="1"/>
          <p:nvPr/>
        </p:nvSpPr>
        <p:spPr>
          <a:xfrm>
            <a:off x="7379679" y="2323448"/>
            <a:ext cx="3535052" cy="1200329"/>
          </a:xfrm>
          <a:prstGeom prst="rect">
            <a:avLst/>
          </a:prstGeom>
          <a:noFill/>
        </p:spPr>
        <p:txBody>
          <a:bodyPr wrap="square" rtlCol="0">
            <a:spAutoFit/>
          </a:bodyPr>
          <a:lstStyle/>
          <a:p>
            <a:pPr marL="346075" indent="-346075">
              <a:buFont typeface="Arial" panose="020B0604020202020204" pitchFamily="34" charset="0"/>
              <a:buChar char="•"/>
            </a:pPr>
            <a:r>
              <a:rPr lang="en-US" sz="2400" dirty="0">
                <a:solidFill>
                  <a:schemeClr val="accent1"/>
                </a:solidFill>
              </a:rPr>
              <a:t>Attend</a:t>
            </a:r>
          </a:p>
          <a:p>
            <a:pPr marL="346075" indent="-346075">
              <a:buFont typeface="Arial" panose="020B0604020202020204" pitchFamily="34" charset="0"/>
              <a:buChar char="•"/>
            </a:pPr>
            <a:r>
              <a:rPr lang="en-US" sz="2400" dirty="0">
                <a:solidFill>
                  <a:schemeClr val="accent1"/>
                </a:solidFill>
              </a:rPr>
              <a:t>Introduce Yourself</a:t>
            </a:r>
          </a:p>
          <a:p>
            <a:pPr marL="346075" indent="-346075">
              <a:buFont typeface="Arial" panose="020B0604020202020204" pitchFamily="34" charset="0"/>
              <a:buChar char="•"/>
            </a:pPr>
            <a:r>
              <a:rPr lang="en-US" sz="2400" dirty="0">
                <a:solidFill>
                  <a:schemeClr val="accent1"/>
                </a:solidFill>
              </a:rPr>
              <a:t>Get Involved</a:t>
            </a:r>
          </a:p>
        </p:txBody>
      </p:sp>
      <p:sp>
        <p:nvSpPr>
          <p:cNvPr id="7" name="Rectangle 6">
            <a:extLst>
              <a:ext uri="{FF2B5EF4-FFF2-40B4-BE49-F238E27FC236}">
                <a16:creationId xmlns:a16="http://schemas.microsoft.com/office/drawing/2014/main" xmlns="" id="{2969F664-E574-463C-9463-4C032BF76C56}"/>
              </a:ext>
            </a:extLst>
          </p:cNvPr>
          <p:cNvSpPr/>
          <p:nvPr/>
        </p:nvSpPr>
        <p:spPr>
          <a:xfrm>
            <a:off x="6791058" y="4170108"/>
            <a:ext cx="3976643" cy="923330"/>
          </a:xfrm>
          <a:prstGeom prst="rect">
            <a:avLst/>
          </a:prstGeom>
        </p:spPr>
        <p:txBody>
          <a:bodyPr wrap="square">
            <a:spAutoFit/>
          </a:bodyPr>
          <a:lstStyle/>
          <a:p>
            <a:r>
              <a:rPr lang="en-US" dirty="0"/>
              <a:t>Learn more in </a:t>
            </a:r>
            <a:r>
              <a:rPr lang="en-US" dirty="0">
                <a:hlinkClick r:id="rId3"/>
              </a:rPr>
              <a:t>The Young Member's Guide to Getting Involved in Technical Committees</a:t>
            </a:r>
            <a:endParaRPr lang="en-US" dirty="0"/>
          </a:p>
        </p:txBody>
      </p:sp>
    </p:spTree>
    <p:extLst>
      <p:ext uri="{BB962C8B-B14F-4D97-AF65-F5344CB8AC3E}">
        <p14:creationId xmlns:p14="http://schemas.microsoft.com/office/powerpoint/2010/main" val="579017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B48487-C94A-4B95-A9DC-BA2BE18D2A7F}"/>
              </a:ext>
            </a:extLst>
          </p:cNvPr>
          <p:cNvSpPr>
            <a:spLocks noGrp="1"/>
          </p:cNvSpPr>
          <p:nvPr>
            <p:ph type="title"/>
          </p:nvPr>
        </p:nvSpPr>
        <p:spPr>
          <a:xfrm>
            <a:off x="762000" y="295996"/>
            <a:ext cx="10515600" cy="914400"/>
          </a:xfrm>
        </p:spPr>
        <p:txBody>
          <a:bodyPr>
            <a:normAutofit/>
          </a:bodyPr>
          <a:lstStyle/>
          <a:p>
            <a:r>
              <a:rPr lang="en-US" sz="3600" dirty="0"/>
              <a:t>ASHRAE Technical Committees (TC)</a:t>
            </a:r>
          </a:p>
        </p:txBody>
      </p:sp>
      <p:sp>
        <p:nvSpPr>
          <p:cNvPr id="15363" name="Rectangle 3"/>
          <p:cNvSpPr>
            <a:spLocks noGrp="1" noChangeArrowheads="1"/>
          </p:cNvSpPr>
          <p:nvPr>
            <p:ph sz="half" idx="1"/>
          </p:nvPr>
        </p:nvSpPr>
        <p:spPr>
          <a:xfrm>
            <a:off x="838200" y="1546579"/>
            <a:ext cx="5181600" cy="1796202"/>
          </a:xfrm>
        </p:spPr>
        <p:txBody>
          <a:bodyPr>
            <a:normAutofit fontScale="85000" lnSpcReduction="20000"/>
          </a:bodyPr>
          <a:lstStyle/>
          <a:p>
            <a:r>
              <a:rPr lang="en-US" dirty="0"/>
              <a:t>Cruise the ASHRAE home page and see what the TCs are doing</a:t>
            </a:r>
          </a:p>
          <a:p>
            <a:pPr lvl="2"/>
            <a:r>
              <a:rPr lang="en-US" dirty="0"/>
              <a:t>View complete list of TCs with scopes</a:t>
            </a:r>
          </a:p>
          <a:p>
            <a:pPr lvl="2"/>
            <a:r>
              <a:rPr lang="en-US" dirty="0"/>
              <a:t>E-mail the secretary or chair about your interest</a:t>
            </a:r>
          </a:p>
          <a:p>
            <a:pPr lvl="2"/>
            <a:r>
              <a:rPr lang="en-US" dirty="0"/>
              <a:t>Apply for provisional corresponding membership directly with ASHRAE</a:t>
            </a:r>
          </a:p>
          <a:p>
            <a:endParaRPr lang="en-US" dirty="0"/>
          </a:p>
        </p:txBody>
      </p:sp>
      <p:sp>
        <p:nvSpPr>
          <p:cNvPr id="7" name="Content Placeholder 6">
            <a:extLst>
              <a:ext uri="{FF2B5EF4-FFF2-40B4-BE49-F238E27FC236}">
                <a16:creationId xmlns:a16="http://schemas.microsoft.com/office/drawing/2014/main" xmlns="" id="{B4C0FECF-1B63-426B-B452-9FA289CBFA76}"/>
              </a:ext>
            </a:extLst>
          </p:cNvPr>
          <p:cNvSpPr>
            <a:spLocks noGrp="1"/>
          </p:cNvSpPr>
          <p:nvPr>
            <p:ph sz="half" idx="2"/>
          </p:nvPr>
        </p:nvSpPr>
        <p:spPr>
          <a:xfrm>
            <a:off x="6172200" y="1546579"/>
            <a:ext cx="5181600" cy="1632458"/>
          </a:xfrm>
        </p:spPr>
        <p:txBody>
          <a:bodyPr>
            <a:normAutofit fontScale="85000" lnSpcReduction="20000"/>
          </a:bodyPr>
          <a:lstStyle/>
          <a:p>
            <a:r>
              <a:rPr lang="en-US" dirty="0"/>
              <a:t>Stay involved and connected</a:t>
            </a:r>
          </a:p>
          <a:p>
            <a:r>
              <a:rPr lang="en-US" dirty="0"/>
              <a:t>Most work occurs in the subcommittee</a:t>
            </a:r>
          </a:p>
          <a:p>
            <a:r>
              <a:rPr lang="en-US" dirty="0"/>
              <a:t>Non-voting members can chair subcommittees</a:t>
            </a:r>
          </a:p>
          <a:p>
            <a:endParaRPr lang="en-US" dirty="0"/>
          </a:p>
          <a:p>
            <a:endParaRPr lang="en-US" dirty="0"/>
          </a:p>
        </p:txBody>
      </p:sp>
      <p:pic>
        <p:nvPicPr>
          <p:cNvPr id="6" name="Picture 5">
            <a:extLst>
              <a:ext uri="{FF2B5EF4-FFF2-40B4-BE49-F238E27FC236}">
                <a16:creationId xmlns:a16="http://schemas.microsoft.com/office/drawing/2014/main" xmlns="" id="{6CC827FD-6530-46D0-AF4E-A6174FE6A74F}"/>
              </a:ext>
            </a:extLst>
          </p:cNvPr>
          <p:cNvPicPr>
            <a:picLocks noChangeAspect="1"/>
          </p:cNvPicPr>
          <p:nvPr/>
        </p:nvPicPr>
        <p:blipFill rotWithShape="1">
          <a:blip r:embed="rId3"/>
          <a:srcRect l="37910" t="11094" r="38955" b="47136"/>
          <a:stretch/>
        </p:blipFill>
        <p:spPr>
          <a:xfrm>
            <a:off x="1513016" y="3515220"/>
            <a:ext cx="9154985" cy="3099225"/>
          </a:xfrm>
          <a:prstGeom prst="rect">
            <a:avLst/>
          </a:prstGeom>
        </p:spPr>
      </p:pic>
    </p:spTree>
    <p:extLst>
      <p:ext uri="{BB962C8B-B14F-4D97-AF65-F5344CB8AC3E}">
        <p14:creationId xmlns:p14="http://schemas.microsoft.com/office/powerpoint/2010/main" val="2544278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a:t>Networking/Information Exchange</a:t>
            </a:r>
            <a:endParaRPr lang="fr-CA" dirty="0"/>
          </a:p>
        </p:txBody>
      </p:sp>
      <p:sp>
        <p:nvSpPr>
          <p:cNvPr id="5" name="Content Placeholder 4">
            <a:extLst>
              <a:ext uri="{FF2B5EF4-FFF2-40B4-BE49-F238E27FC236}">
                <a16:creationId xmlns:a16="http://schemas.microsoft.com/office/drawing/2014/main" xmlns="" id="{E7E75324-A259-4FE3-A126-244C9AEABFDD}"/>
              </a:ext>
            </a:extLst>
          </p:cNvPr>
          <p:cNvSpPr>
            <a:spLocks noGrp="1"/>
          </p:cNvSpPr>
          <p:nvPr>
            <p:ph idx="1"/>
          </p:nvPr>
        </p:nvSpPr>
        <p:spPr>
          <a:xfrm>
            <a:off x="838200" y="1825625"/>
            <a:ext cx="8305800" cy="4351338"/>
          </a:xfrm>
        </p:spPr>
        <p:txBody>
          <a:bodyPr>
            <a:normAutofit/>
          </a:bodyPr>
          <a:lstStyle/>
          <a:p>
            <a:r>
              <a:rPr lang="en-US" dirty="0"/>
              <a:t>Social/Networking Events at Society Meetings</a:t>
            </a:r>
          </a:p>
          <a:p>
            <a:pPr lvl="1"/>
            <a:r>
              <a:rPr lang="en-US" dirty="0"/>
              <a:t>Hospitality Suite at all Society meetings</a:t>
            </a:r>
          </a:p>
          <a:p>
            <a:r>
              <a:rPr lang="en-US" dirty="0"/>
              <a:t>YEA Page on Society Website</a:t>
            </a:r>
          </a:p>
          <a:p>
            <a:pPr lvl="1"/>
            <a:r>
              <a:rPr lang="en-US" dirty="0"/>
              <a:t>Useful links for resources, events, technical information</a:t>
            </a:r>
          </a:p>
          <a:p>
            <a:r>
              <a:rPr lang="en-US" dirty="0"/>
              <a:t>YEA Connection Newsletter</a:t>
            </a:r>
          </a:p>
          <a:p>
            <a:pPr lvl="1"/>
            <a:r>
              <a:rPr lang="en-US" dirty="0"/>
              <a:t>Quarterly publication geared towards young membership</a:t>
            </a:r>
          </a:p>
          <a:p>
            <a:r>
              <a:rPr lang="en-US" dirty="0"/>
              <a:t>Facebook Page</a:t>
            </a:r>
          </a:p>
          <a:p>
            <a:pPr lvl="1"/>
            <a:r>
              <a:rPr lang="en-US" dirty="0"/>
              <a:t>Find other local YEA members, network, updates on events &amp; ASHRAE related news</a:t>
            </a:r>
          </a:p>
        </p:txBody>
      </p:sp>
      <p:pic>
        <p:nvPicPr>
          <p:cNvPr id="6" name="Picture 2"/>
          <p:cNvPicPr>
            <a:picLocks noChangeAspect="1"/>
          </p:cNvPicPr>
          <p:nvPr/>
        </p:nvPicPr>
        <p:blipFill>
          <a:blip r:embed="rId2"/>
          <a:srcRect/>
          <a:stretch>
            <a:fillRect/>
          </a:stretch>
        </p:blipFill>
        <p:spPr bwMode="auto">
          <a:xfrm>
            <a:off x="9105900" y="3598862"/>
            <a:ext cx="2743200" cy="1828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3"/>
          <a:srcRect/>
          <a:stretch>
            <a:fillRect/>
          </a:stretch>
        </p:blipFill>
        <p:spPr bwMode="auto">
          <a:xfrm>
            <a:off x="9019713" y="1417146"/>
            <a:ext cx="2743200" cy="18239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6816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YEA Connections Newsletter</a:t>
            </a:r>
            <a:endParaRPr lang="fr-CA" dirty="0"/>
          </a:p>
        </p:txBody>
      </p:sp>
      <p:pic>
        <p:nvPicPr>
          <p:cNvPr id="4" name="Picture 2" descr="EmailHeader_YEANewsletter-520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90" y="1428917"/>
            <a:ext cx="67056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295523" y="3493200"/>
            <a:ext cx="3490845" cy="923330"/>
          </a:xfrm>
          <a:prstGeom prst="rect">
            <a:avLst/>
          </a:prstGeom>
        </p:spPr>
        <p:txBody>
          <a:bodyPr wrap="square">
            <a:spAutoFit/>
          </a:bodyPr>
          <a:lstStyle/>
          <a:p>
            <a:pPr marL="285750" indent="-285750">
              <a:buFont typeface="Arial" panose="020B0604020202020204" pitchFamily="34" charset="0"/>
              <a:buChar char="•"/>
            </a:pPr>
            <a:r>
              <a:rPr lang="en-US" altLang="en-US" dirty="0">
                <a:hlinkClick r:id="rId3"/>
              </a:rPr>
              <a:t>Read the YEA Connection</a:t>
            </a:r>
            <a:endParaRPr lang="en-US" altLang="en-US" dirty="0"/>
          </a:p>
          <a:p>
            <a:pPr marL="285750" indent="-285750">
              <a:buFont typeface="Arial" panose="020B0604020202020204" pitchFamily="34" charset="0"/>
              <a:buChar char="•"/>
            </a:pPr>
            <a:r>
              <a:rPr lang="en-US" altLang="en-US" dirty="0">
                <a:hlinkClick r:id="rId4" tooltip="Subscribe"/>
              </a:rPr>
              <a:t>Subscribe</a:t>
            </a:r>
            <a:endParaRPr lang="en-US" altLang="en-US" dirty="0"/>
          </a:p>
          <a:p>
            <a:pPr marL="285750" indent="-285750">
              <a:buFont typeface="Arial" panose="020B0604020202020204" pitchFamily="34" charset="0"/>
              <a:buChar char="•"/>
            </a:pPr>
            <a:r>
              <a:rPr lang="en-US" altLang="en-US" dirty="0">
                <a:hlinkClick r:id="rId5"/>
              </a:rPr>
              <a:t>Click here to submit an article</a:t>
            </a:r>
            <a:endParaRPr lang="en-US" altLang="en-US" dirty="0"/>
          </a:p>
        </p:txBody>
      </p:sp>
    </p:spTree>
    <p:extLst>
      <p:ext uri="{BB962C8B-B14F-4D97-AF65-F5344CB8AC3E}">
        <p14:creationId xmlns:p14="http://schemas.microsoft.com/office/powerpoint/2010/main" val="1498280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How to follow YEA</a:t>
            </a:r>
            <a:endParaRPr lang="fr-CA" dirty="0"/>
          </a:p>
        </p:txBody>
      </p:sp>
      <p:pic>
        <p:nvPicPr>
          <p:cNvPr id="4" name="Picture 2" descr="https://facebookbrand.com/wp-content/themes/fb-branding/prj-fb-branding/assets/images/fb-a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5363" y="173352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s://seeklogo.com/images/L/linkedin-in-icon-logo-2E34704F04-seeklogo.co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363" y="3227360"/>
            <a:ext cx="10763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s://upload.wikimedia.org/wikipedia/commons/thumb/b/b0/ASHRAE_Logo.svg/2000px-ASHRAE_Logo.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721198"/>
            <a:ext cx="13223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3"/>
          <p:cNvSpPr>
            <a:spLocks noGrp="1"/>
          </p:cNvSpPr>
          <p:nvPr>
            <p:ph idx="1"/>
          </p:nvPr>
        </p:nvSpPr>
        <p:spPr>
          <a:xfrm>
            <a:off x="2209800" y="1839885"/>
            <a:ext cx="4329239" cy="701675"/>
          </a:xfrm>
        </p:spPr>
        <p:txBody>
          <a:bodyPr>
            <a:normAutofit fontScale="92500" lnSpcReduction="10000"/>
          </a:bodyPr>
          <a:lstStyle/>
          <a:p>
            <a:pPr lvl="1" eaLnBrk="1" hangingPunct="1">
              <a:buFont typeface="Arial" charset="0"/>
              <a:buNone/>
              <a:defRPr/>
            </a:pPr>
            <a:r>
              <a:rPr lang="en-US" dirty="0">
                <a:cs typeface="Arial" pitchFamily="34" charset="0"/>
              </a:rPr>
              <a:t>Facebook group:</a:t>
            </a:r>
          </a:p>
          <a:p>
            <a:pPr lvl="1" eaLnBrk="1" hangingPunct="1">
              <a:buFont typeface="Arial" charset="0"/>
              <a:buNone/>
              <a:defRPr/>
            </a:pPr>
            <a:r>
              <a:rPr lang="en-US" dirty="0">
                <a:cs typeface="Arial" pitchFamily="34" charset="0"/>
                <a:hlinkClick r:id="rId5"/>
              </a:rPr>
              <a:t>www.facebook.com/ashraeYEA/</a:t>
            </a:r>
            <a:endParaRPr lang="en-US" dirty="0">
              <a:cs typeface="Arial" pitchFamily="34" charset="0"/>
            </a:endParaRPr>
          </a:p>
          <a:p>
            <a:pPr lvl="1" eaLnBrk="1" hangingPunct="1">
              <a:buFont typeface="Arial" charset="0"/>
              <a:buNone/>
              <a:defRPr/>
            </a:pPr>
            <a:endParaRPr lang="en-US" dirty="0">
              <a:cs typeface="Arial" pitchFamily="34" charset="0"/>
            </a:endParaRPr>
          </a:p>
        </p:txBody>
      </p:sp>
      <p:sp>
        <p:nvSpPr>
          <p:cNvPr id="8" name="Content Placeholder 3"/>
          <p:cNvSpPr txBox="1">
            <a:spLocks/>
          </p:cNvSpPr>
          <p:nvPr/>
        </p:nvSpPr>
        <p:spPr bwMode="auto">
          <a:xfrm>
            <a:off x="2209800" y="3333723"/>
            <a:ext cx="4329239"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2000" kern="1200">
                <a:solidFill>
                  <a:srgbClr val="77933C"/>
                </a:solidFill>
                <a:latin typeface="+mn-lt"/>
                <a:ea typeface="+mn-ea"/>
                <a:cs typeface="+mn-cs"/>
              </a:defRPr>
            </a:lvl1pPr>
            <a:lvl2pPr marL="742950" indent="-285750" algn="l" rtl="0" eaLnBrk="0" fontAlgn="base" hangingPunct="0">
              <a:spcBef>
                <a:spcPct val="20000"/>
              </a:spcBef>
              <a:spcAft>
                <a:spcPct val="0"/>
              </a:spcAft>
              <a:buFont typeface="Courier New" panose="02070309020205020404" pitchFamily="49" charset="0"/>
              <a:buChar char="o"/>
              <a:defRPr sz="1800" kern="1200">
                <a:solidFill>
                  <a:srgbClr val="77933C"/>
                </a:solidFill>
                <a:latin typeface="+mn-lt"/>
                <a:ea typeface="+mn-ea"/>
                <a:cs typeface="+mn-cs"/>
              </a:defRPr>
            </a:lvl2pPr>
            <a:lvl3pPr marL="1143000" indent="-228600" algn="l" rtl="0" eaLnBrk="0" fontAlgn="base" hangingPunct="0">
              <a:spcBef>
                <a:spcPct val="20000"/>
              </a:spcBef>
              <a:spcAft>
                <a:spcPct val="0"/>
              </a:spcAft>
              <a:buFont typeface="Wingdings" panose="05000000000000000000" pitchFamily="2" charset="2"/>
              <a:buChar char="§"/>
              <a:defRPr sz="1600" kern="1200">
                <a:solidFill>
                  <a:srgbClr val="77933C"/>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400" kern="1200">
                <a:solidFill>
                  <a:srgbClr val="77933C"/>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400" kern="1200">
                <a:solidFill>
                  <a:srgbClr val="7793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eaLnBrk="1" hangingPunct="1">
              <a:buFont typeface="Arial" charset="0"/>
              <a:buNone/>
              <a:defRPr/>
            </a:pPr>
            <a:r>
              <a:rPr lang="en-US" dirty="0">
                <a:solidFill>
                  <a:schemeClr val="tx1"/>
                </a:solidFill>
                <a:cs typeface="Arial" pitchFamily="34" charset="0"/>
              </a:rPr>
              <a:t>LinkedIn group:</a:t>
            </a:r>
          </a:p>
          <a:p>
            <a:pPr lvl="1" eaLnBrk="1" hangingPunct="1">
              <a:buFont typeface="Arial" charset="0"/>
              <a:buNone/>
              <a:defRPr/>
            </a:pPr>
            <a:r>
              <a:rPr lang="en-US" dirty="0">
                <a:solidFill>
                  <a:schemeClr val="tx1"/>
                </a:solidFill>
                <a:cs typeface="Arial" pitchFamily="34" charset="0"/>
                <a:hlinkClick r:id="rId6"/>
              </a:rPr>
              <a:t>www.linkedin.com/groups/2026718</a:t>
            </a:r>
            <a:endParaRPr lang="en-US" dirty="0">
              <a:solidFill>
                <a:schemeClr val="tx1"/>
              </a:solidFill>
              <a:cs typeface="Arial" pitchFamily="34" charset="0"/>
            </a:endParaRPr>
          </a:p>
          <a:p>
            <a:pPr lvl="1" eaLnBrk="1" hangingPunct="1">
              <a:buFont typeface="Arial" charset="0"/>
              <a:buNone/>
              <a:defRPr/>
            </a:pPr>
            <a:endParaRPr lang="en-US" dirty="0">
              <a:solidFill>
                <a:schemeClr val="tx1"/>
              </a:solidFill>
              <a:cs typeface="Arial" pitchFamily="34" charset="0"/>
            </a:endParaRPr>
          </a:p>
        </p:txBody>
      </p:sp>
      <p:sp>
        <p:nvSpPr>
          <p:cNvPr id="9" name="Content Placeholder 3"/>
          <p:cNvSpPr txBox="1">
            <a:spLocks/>
          </p:cNvSpPr>
          <p:nvPr/>
        </p:nvSpPr>
        <p:spPr bwMode="auto">
          <a:xfrm>
            <a:off x="2193925" y="4827560"/>
            <a:ext cx="4329239"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2000" kern="1200">
                <a:solidFill>
                  <a:srgbClr val="77933C"/>
                </a:solidFill>
                <a:latin typeface="+mn-lt"/>
                <a:ea typeface="+mn-ea"/>
                <a:cs typeface="+mn-cs"/>
              </a:defRPr>
            </a:lvl1pPr>
            <a:lvl2pPr marL="742950" indent="-285750" algn="l" rtl="0" eaLnBrk="0" fontAlgn="base" hangingPunct="0">
              <a:spcBef>
                <a:spcPct val="20000"/>
              </a:spcBef>
              <a:spcAft>
                <a:spcPct val="0"/>
              </a:spcAft>
              <a:buFont typeface="Courier New" panose="02070309020205020404" pitchFamily="49" charset="0"/>
              <a:buChar char="o"/>
              <a:defRPr sz="1800" kern="1200">
                <a:solidFill>
                  <a:srgbClr val="77933C"/>
                </a:solidFill>
                <a:latin typeface="+mn-lt"/>
                <a:ea typeface="+mn-ea"/>
                <a:cs typeface="+mn-cs"/>
              </a:defRPr>
            </a:lvl2pPr>
            <a:lvl3pPr marL="1143000" indent="-228600" algn="l" rtl="0" eaLnBrk="0" fontAlgn="base" hangingPunct="0">
              <a:spcBef>
                <a:spcPct val="20000"/>
              </a:spcBef>
              <a:spcAft>
                <a:spcPct val="0"/>
              </a:spcAft>
              <a:buFont typeface="Wingdings" panose="05000000000000000000" pitchFamily="2" charset="2"/>
              <a:buChar char="§"/>
              <a:defRPr sz="1600" kern="1200">
                <a:solidFill>
                  <a:srgbClr val="77933C"/>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1400" kern="1200">
                <a:solidFill>
                  <a:srgbClr val="77933C"/>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1400" kern="1200">
                <a:solidFill>
                  <a:srgbClr val="77933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eaLnBrk="1" hangingPunct="1">
              <a:buFont typeface="Arial" charset="0"/>
              <a:buNone/>
              <a:defRPr/>
            </a:pPr>
            <a:r>
              <a:rPr lang="en-US" dirty="0">
                <a:solidFill>
                  <a:schemeClr val="tx1"/>
                </a:solidFill>
                <a:cs typeface="Arial" pitchFamily="34" charset="0"/>
              </a:rPr>
              <a:t>ASHRAE website:</a:t>
            </a:r>
          </a:p>
          <a:p>
            <a:pPr lvl="1" eaLnBrk="1" hangingPunct="1">
              <a:buFont typeface="Arial" charset="0"/>
              <a:buNone/>
              <a:defRPr/>
            </a:pPr>
            <a:r>
              <a:rPr lang="en-US" dirty="0">
                <a:solidFill>
                  <a:schemeClr val="tx1"/>
                </a:solidFill>
                <a:cs typeface="Arial" pitchFamily="34" charset="0"/>
                <a:hlinkClick r:id="rId7"/>
              </a:rPr>
              <a:t>www.ashrae.org/YEA</a:t>
            </a:r>
            <a:endParaRPr lang="en-US" dirty="0">
              <a:solidFill>
                <a:schemeClr val="tx1"/>
              </a:solidFill>
              <a:cs typeface="Arial" pitchFamily="34" charset="0"/>
            </a:endParaRPr>
          </a:p>
          <a:p>
            <a:pPr lvl="1" eaLnBrk="1" hangingPunct="1">
              <a:buFont typeface="Arial" charset="0"/>
              <a:buNone/>
              <a:defRPr/>
            </a:pPr>
            <a:endParaRPr lang="en-US" dirty="0">
              <a:solidFill>
                <a:schemeClr val="tx1"/>
              </a:solidFill>
              <a:cs typeface="Arial" pitchFamily="34" charset="0"/>
            </a:endParaRPr>
          </a:p>
        </p:txBody>
      </p:sp>
    </p:spTree>
    <p:extLst>
      <p:ext uri="{BB962C8B-B14F-4D97-AF65-F5344CB8AC3E}">
        <p14:creationId xmlns:p14="http://schemas.microsoft.com/office/powerpoint/2010/main" val="2271088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What is ASHRAE?</a:t>
            </a:r>
            <a:endParaRPr lang="fr-CA" dirty="0"/>
          </a:p>
        </p:txBody>
      </p:sp>
      <p:pic>
        <p:nvPicPr>
          <p:cNvPr id="5" name="Picture 4"/>
          <p:cNvPicPr>
            <a:picLocks noChangeAspect="1"/>
          </p:cNvPicPr>
          <p:nvPr/>
        </p:nvPicPr>
        <p:blipFill rotWithShape="1">
          <a:blip r:embed="rId2"/>
          <a:srcRect l="1725" t="14483" r="722" b="1878"/>
          <a:stretch/>
        </p:blipFill>
        <p:spPr>
          <a:xfrm>
            <a:off x="2224087" y="1257299"/>
            <a:ext cx="7743825" cy="5329023"/>
          </a:xfrm>
          <a:prstGeom prst="rect">
            <a:avLst/>
          </a:prstGeom>
        </p:spPr>
      </p:pic>
    </p:spTree>
    <p:extLst>
      <p:ext uri="{BB962C8B-B14F-4D97-AF65-F5344CB8AC3E}">
        <p14:creationId xmlns:p14="http://schemas.microsoft.com/office/powerpoint/2010/main" val="1186150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a:t>YEA Guides</a:t>
            </a:r>
            <a:endParaRPr lang="fr-CA" dirty="0"/>
          </a:p>
        </p:txBody>
      </p:sp>
      <p:sp>
        <p:nvSpPr>
          <p:cNvPr id="5" name="Content Placeholder 4">
            <a:extLst>
              <a:ext uri="{FF2B5EF4-FFF2-40B4-BE49-F238E27FC236}">
                <a16:creationId xmlns:a16="http://schemas.microsoft.com/office/drawing/2014/main" xmlns="" id="{DB5B18BA-DBDE-46AF-A84B-1793431E790F}"/>
              </a:ext>
            </a:extLst>
          </p:cNvPr>
          <p:cNvSpPr>
            <a:spLocks noGrp="1"/>
          </p:cNvSpPr>
          <p:nvPr>
            <p:ph idx="1"/>
          </p:nvPr>
        </p:nvSpPr>
        <p:spPr>
          <a:xfrm>
            <a:off x="838200" y="1825625"/>
            <a:ext cx="6530266" cy="4351338"/>
          </a:xfrm>
        </p:spPr>
        <p:txBody>
          <a:bodyPr/>
          <a:lstStyle/>
          <a:p>
            <a:r>
              <a:rPr lang="en-US" dirty="0"/>
              <a:t>How to Join a Technical Committee</a:t>
            </a:r>
          </a:p>
          <a:p>
            <a:r>
              <a:rPr lang="en-US" dirty="0">
                <a:hlinkClick r:id="rId2"/>
              </a:rPr>
              <a:t>https://www.ashrae.org/File%20Library/docLib/YEA/YEA-TC-Guide-2012.pdf</a:t>
            </a:r>
            <a:r>
              <a:rPr lang="en-US" dirty="0"/>
              <a:t> </a:t>
            </a:r>
          </a:p>
          <a:p>
            <a:endParaRPr lang="en-US" dirty="0"/>
          </a:p>
          <a:p>
            <a:r>
              <a:rPr lang="en-US" dirty="0"/>
              <a:t>Young Member Guide</a:t>
            </a:r>
          </a:p>
          <a:p>
            <a:r>
              <a:rPr lang="en-US" dirty="0">
                <a:hlinkClick r:id="rId3"/>
              </a:rPr>
              <a:t>https://www.ashrae.org/membership--conferences/young-engineers-in-ashrae</a:t>
            </a:r>
            <a:r>
              <a:rPr lang="en-US" dirty="0"/>
              <a:t> </a:t>
            </a:r>
          </a:p>
          <a:p>
            <a:endParaRPr lang="en-US" dirty="0"/>
          </a:p>
        </p:txBody>
      </p:sp>
    </p:spTree>
    <p:extLst>
      <p:ext uri="{BB962C8B-B14F-4D97-AF65-F5344CB8AC3E}">
        <p14:creationId xmlns:p14="http://schemas.microsoft.com/office/powerpoint/2010/main" val="3816563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dirty="0"/>
          </a:p>
        </p:txBody>
      </p:sp>
      <p:sp>
        <p:nvSpPr>
          <p:cNvPr id="5" name="Content Placeholder 4">
            <a:extLst>
              <a:ext uri="{FF2B5EF4-FFF2-40B4-BE49-F238E27FC236}">
                <a16:creationId xmlns:a16="http://schemas.microsoft.com/office/drawing/2014/main" xmlns="" id="{DB5B18BA-DBDE-46AF-A84B-1793431E790F}"/>
              </a:ext>
            </a:extLst>
          </p:cNvPr>
          <p:cNvSpPr>
            <a:spLocks noGrp="1"/>
          </p:cNvSpPr>
          <p:nvPr>
            <p:ph idx="1"/>
          </p:nvPr>
        </p:nvSpPr>
        <p:spPr>
          <a:xfrm>
            <a:off x="2792506" y="3065928"/>
            <a:ext cx="6530266" cy="3155857"/>
          </a:xfrm>
        </p:spPr>
        <p:txBody>
          <a:bodyPr/>
          <a:lstStyle/>
          <a:p>
            <a:pPr marL="0" indent="0" algn="ctr">
              <a:buNone/>
            </a:pPr>
            <a:r>
              <a:rPr lang="en-US" sz="4400" dirty="0"/>
              <a:t>YEA @ Chapters</a:t>
            </a:r>
          </a:p>
          <a:p>
            <a:endParaRPr lang="en-US" dirty="0"/>
          </a:p>
        </p:txBody>
      </p:sp>
    </p:spTree>
    <p:extLst>
      <p:ext uri="{BB962C8B-B14F-4D97-AF65-F5344CB8AC3E}">
        <p14:creationId xmlns:p14="http://schemas.microsoft.com/office/powerpoint/2010/main" val="1030059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YEA Chapter Chair (YCC)</a:t>
            </a:r>
            <a:endParaRPr lang="fr-CA" dirty="0"/>
          </a:p>
        </p:txBody>
      </p:sp>
      <p:sp>
        <p:nvSpPr>
          <p:cNvPr id="5" name="Content Placeholder 4">
            <a:extLst>
              <a:ext uri="{FF2B5EF4-FFF2-40B4-BE49-F238E27FC236}">
                <a16:creationId xmlns:a16="http://schemas.microsoft.com/office/drawing/2014/main" xmlns="" id="{C94419CB-C047-431E-BE57-9064EDF1238E}"/>
              </a:ext>
            </a:extLst>
          </p:cNvPr>
          <p:cNvSpPr>
            <a:spLocks noGrp="1"/>
          </p:cNvSpPr>
          <p:nvPr>
            <p:ph idx="1"/>
          </p:nvPr>
        </p:nvSpPr>
        <p:spPr>
          <a:xfrm>
            <a:off x="838200" y="1825625"/>
            <a:ext cx="10789024" cy="4351338"/>
          </a:xfrm>
        </p:spPr>
        <p:txBody>
          <a:bodyPr>
            <a:normAutofit fontScale="92500" lnSpcReduction="20000"/>
          </a:bodyPr>
          <a:lstStyle/>
          <a:p>
            <a:r>
              <a:rPr lang="en-US" dirty="0"/>
              <a:t>What YCCs Do:</a:t>
            </a:r>
          </a:p>
          <a:p>
            <a:pPr lvl="1"/>
            <a:r>
              <a:rPr lang="en-US" dirty="0"/>
              <a:t>Grow YEA membership in your chapter</a:t>
            </a:r>
          </a:p>
          <a:p>
            <a:pPr lvl="1"/>
            <a:r>
              <a:rPr lang="en-US" dirty="0"/>
              <a:t>Plan chapter technical or social events</a:t>
            </a:r>
          </a:p>
          <a:p>
            <a:pPr lvl="1"/>
            <a:r>
              <a:rPr lang="en-US" dirty="0"/>
              <a:t>Post articles about YEA activities in your chapter &amp; society newsletter/website</a:t>
            </a:r>
          </a:p>
          <a:p>
            <a:pPr lvl="1"/>
            <a:r>
              <a:rPr lang="en-US" dirty="0"/>
              <a:t>Promote society programs</a:t>
            </a:r>
          </a:p>
          <a:p>
            <a:pPr lvl="1"/>
            <a:r>
              <a:rPr lang="en-US" dirty="0"/>
              <a:t>Facilitate mentee and mentor connection</a:t>
            </a:r>
          </a:p>
          <a:p>
            <a:pPr lvl="1"/>
            <a:r>
              <a:rPr lang="en-US" dirty="0"/>
              <a:t>Establish YEA chapter budget – events, program sponsorship (ex YLW)</a:t>
            </a:r>
          </a:p>
          <a:p>
            <a:pPr lvl="1"/>
            <a:r>
              <a:rPr lang="en-US" dirty="0"/>
              <a:t>Coordinate with Student Activities and Membership Promotion Chairs</a:t>
            </a:r>
          </a:p>
          <a:p>
            <a:pPr lvl="1"/>
            <a:r>
              <a:rPr lang="en-US" dirty="0"/>
              <a:t>Track YEA PAOE points for your chapter</a:t>
            </a:r>
          </a:p>
          <a:p>
            <a:pPr lvl="1"/>
            <a:r>
              <a:rPr lang="en-US" dirty="0"/>
              <a:t>Attend CRC YEA Workshop</a:t>
            </a:r>
          </a:p>
          <a:p>
            <a:pPr lvl="1"/>
            <a:r>
              <a:rPr lang="en-US" dirty="0"/>
              <a:t>Send updates to YEA RVC &amp; attend any scheduled conference calls</a:t>
            </a:r>
          </a:p>
          <a:p>
            <a:pPr lvl="2"/>
            <a:r>
              <a:rPr lang="en-US" dirty="0"/>
              <a:t>What is your next activity? How did your last activity go (participants, cost, location, success level)? Mentorship program update. What do you need in terms of support from your YRC? How many YEA PAOE pts have you earned?</a:t>
            </a:r>
          </a:p>
          <a:p>
            <a:pPr lvl="1"/>
            <a:endParaRPr lang="en-US" dirty="0"/>
          </a:p>
          <a:p>
            <a:endParaRPr lang="en-US" dirty="0"/>
          </a:p>
        </p:txBody>
      </p:sp>
    </p:spTree>
    <p:extLst>
      <p:ext uri="{BB962C8B-B14F-4D97-AF65-F5344CB8AC3E}">
        <p14:creationId xmlns:p14="http://schemas.microsoft.com/office/powerpoint/2010/main" val="2399768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Chapter Chair – Best Practices</a:t>
            </a:r>
          </a:p>
        </p:txBody>
      </p:sp>
      <p:sp>
        <p:nvSpPr>
          <p:cNvPr id="5" name="Content Placeholder 4">
            <a:extLst>
              <a:ext uri="{FF2B5EF4-FFF2-40B4-BE49-F238E27FC236}">
                <a16:creationId xmlns:a16="http://schemas.microsoft.com/office/drawing/2014/main" xmlns="" id="{4C2A41EA-DFF7-4546-806F-43C872D83B1C}"/>
              </a:ext>
            </a:extLst>
          </p:cNvPr>
          <p:cNvSpPr>
            <a:spLocks noGrp="1"/>
          </p:cNvSpPr>
          <p:nvPr>
            <p:ph idx="1"/>
          </p:nvPr>
        </p:nvSpPr>
        <p:spPr>
          <a:xfrm>
            <a:off x="838200" y="1825625"/>
            <a:ext cx="5836065" cy="4351338"/>
          </a:xfrm>
        </p:spPr>
        <p:txBody>
          <a:bodyPr>
            <a:normAutofit/>
          </a:bodyPr>
          <a:lstStyle/>
          <a:p>
            <a:r>
              <a:rPr lang="en-US" dirty="0"/>
              <a:t>Passion sells better than just the product</a:t>
            </a:r>
          </a:p>
          <a:p>
            <a:r>
              <a:rPr lang="en-US" dirty="0"/>
              <a:t>Get help from people around you – create a team for succession planning</a:t>
            </a:r>
          </a:p>
          <a:p>
            <a:r>
              <a:rPr lang="en-US" dirty="0"/>
              <a:t>Direct contact still works, use it – make some personal calls or texts</a:t>
            </a:r>
          </a:p>
          <a:p>
            <a:r>
              <a:rPr lang="en-US" dirty="0"/>
              <a:t>Mix types of events (technical, educational, tour, teams, meetup)</a:t>
            </a:r>
          </a:p>
          <a:p>
            <a:r>
              <a:rPr lang="en-US" dirty="0"/>
              <a:t>Know your ASHRAE Society programs</a:t>
            </a:r>
          </a:p>
          <a:p>
            <a:endParaRPr lang="en-US" dirty="0"/>
          </a:p>
        </p:txBody>
      </p:sp>
      <p:pic>
        <p:nvPicPr>
          <p:cNvPr id="4" name="Picture 3" descr="A group of people posing for the camera&#10;&#10;Description automatically generated">
            <a:extLst>
              <a:ext uri="{FF2B5EF4-FFF2-40B4-BE49-F238E27FC236}">
                <a16:creationId xmlns:a16="http://schemas.microsoft.com/office/drawing/2014/main" xmlns="" id="{CF3A779B-F1D7-483C-8D0F-EA28873010A0}"/>
              </a:ext>
            </a:extLst>
          </p:cNvPr>
          <p:cNvPicPr>
            <a:picLocks noChangeAspect="1"/>
          </p:cNvPicPr>
          <p:nvPr/>
        </p:nvPicPr>
        <p:blipFill rotWithShape="1">
          <a:blip r:embed="rId2">
            <a:extLst>
              <a:ext uri="{28A0092B-C50C-407E-A947-70E740481C1C}">
                <a14:useLocalDpi xmlns:a14="http://schemas.microsoft.com/office/drawing/2010/main" val="0"/>
              </a:ext>
            </a:extLst>
          </a:blip>
          <a:srcRect t="28006"/>
          <a:stretch/>
        </p:blipFill>
        <p:spPr>
          <a:xfrm>
            <a:off x="6718312" y="1825625"/>
            <a:ext cx="5103573" cy="2755706"/>
          </a:xfrm>
          <a:prstGeom prst="rect">
            <a:avLst/>
          </a:prstGeom>
        </p:spPr>
      </p:pic>
    </p:spTree>
    <p:extLst>
      <p:ext uri="{BB962C8B-B14F-4D97-AF65-F5344CB8AC3E}">
        <p14:creationId xmlns:p14="http://schemas.microsoft.com/office/powerpoint/2010/main" val="1209150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Chapter Chair – Best Practices</a:t>
            </a:r>
          </a:p>
        </p:txBody>
      </p:sp>
      <p:sp>
        <p:nvSpPr>
          <p:cNvPr id="5" name="Content Placeholder 4">
            <a:extLst>
              <a:ext uri="{FF2B5EF4-FFF2-40B4-BE49-F238E27FC236}">
                <a16:creationId xmlns:a16="http://schemas.microsoft.com/office/drawing/2014/main" xmlns="" id="{4C2A41EA-DFF7-4546-806F-43C872D83B1C}"/>
              </a:ext>
            </a:extLst>
          </p:cNvPr>
          <p:cNvSpPr>
            <a:spLocks noGrp="1"/>
          </p:cNvSpPr>
          <p:nvPr>
            <p:ph idx="1"/>
          </p:nvPr>
        </p:nvSpPr>
        <p:spPr>
          <a:xfrm>
            <a:off x="5350379" y="1842716"/>
            <a:ext cx="6519729" cy="4351338"/>
          </a:xfrm>
        </p:spPr>
        <p:txBody>
          <a:bodyPr>
            <a:normAutofit fontScale="92500" lnSpcReduction="20000"/>
          </a:bodyPr>
          <a:lstStyle/>
          <a:p>
            <a:r>
              <a:rPr lang="en-US" dirty="0"/>
              <a:t>Work closely with Membership Promotion &amp; Student Activity chairs</a:t>
            </a:r>
          </a:p>
          <a:p>
            <a:r>
              <a:rPr lang="en-US" dirty="0"/>
              <a:t>Document your work (event dates, contacts, budget, participation, and constructive criticism), this will help with future YCC transition. </a:t>
            </a:r>
          </a:p>
          <a:p>
            <a:r>
              <a:rPr lang="en-US" dirty="0"/>
              <a:t>Take pictures and write a short wrap-up of your events for communication. </a:t>
            </a:r>
            <a:r>
              <a:rPr lang="en-US" u="sng" dirty="0"/>
              <a:t>If you don’t talk about it, no one will know.</a:t>
            </a:r>
          </a:p>
          <a:p>
            <a:r>
              <a:rPr lang="en-US" dirty="0"/>
              <a:t>Introduce new people to your group, help create a smooth transition.</a:t>
            </a:r>
          </a:p>
          <a:p>
            <a:r>
              <a:rPr lang="en-US" dirty="0"/>
              <a:t>Ask for feedback on your events.</a:t>
            </a:r>
          </a:p>
          <a:p>
            <a:endParaRPr lang="en-US" dirty="0"/>
          </a:p>
        </p:txBody>
      </p:sp>
      <p:pic>
        <p:nvPicPr>
          <p:cNvPr id="6" name="Picture 5" descr="A picture containing person, indoor, wall, computer&#10;&#10;Description automatically generated">
            <a:extLst>
              <a:ext uri="{FF2B5EF4-FFF2-40B4-BE49-F238E27FC236}">
                <a16:creationId xmlns:a16="http://schemas.microsoft.com/office/drawing/2014/main" xmlns="" id="{536CBE89-FE57-456A-8F29-41F88A0DD9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277"/>
          <a:stretch/>
        </p:blipFill>
        <p:spPr>
          <a:xfrm rot="5400000">
            <a:off x="489759" y="1673388"/>
            <a:ext cx="4440011" cy="4340291"/>
          </a:xfrm>
          <a:prstGeom prst="rect">
            <a:avLst/>
          </a:prstGeom>
        </p:spPr>
      </p:pic>
    </p:spTree>
    <p:extLst>
      <p:ext uri="{BB962C8B-B14F-4D97-AF65-F5344CB8AC3E}">
        <p14:creationId xmlns:p14="http://schemas.microsoft.com/office/powerpoint/2010/main" val="864375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Get Involved in Your Chapter</a:t>
            </a:r>
          </a:p>
        </p:txBody>
      </p:sp>
      <p:sp>
        <p:nvSpPr>
          <p:cNvPr id="3" name="Espace réservé du contenu 2"/>
          <p:cNvSpPr>
            <a:spLocks noGrp="1"/>
          </p:cNvSpPr>
          <p:nvPr>
            <p:ph idx="1"/>
          </p:nvPr>
        </p:nvSpPr>
        <p:spPr>
          <a:xfrm>
            <a:off x="838200" y="1459865"/>
            <a:ext cx="5257800" cy="4351338"/>
          </a:xfrm>
        </p:spPr>
        <p:txBody>
          <a:bodyPr>
            <a:normAutofit fontScale="92500" lnSpcReduction="20000"/>
          </a:bodyPr>
          <a:lstStyle/>
          <a:p>
            <a:r>
              <a:rPr lang="en-US" dirty="0"/>
              <a:t>Being a member of ASHRAE does not only include going to the Society events, there are chapters supporting local members all over the world.</a:t>
            </a:r>
          </a:p>
          <a:p>
            <a:r>
              <a:rPr lang="en-US" dirty="0"/>
              <a:t>Look up your chapter website and register for chapter event calendar (or just Google it).</a:t>
            </a:r>
          </a:p>
          <a:p>
            <a:r>
              <a:rPr lang="en-US" dirty="0"/>
              <a:t>Introduce yourself to your YEA Chapter Chair </a:t>
            </a:r>
          </a:p>
          <a:p>
            <a:r>
              <a:rPr lang="en-US" dirty="0"/>
              <a:t>Ask to help at your local meetings, talk to your chapter Board of Governors (BOG)</a:t>
            </a:r>
          </a:p>
        </p:txBody>
      </p:sp>
      <p:pic>
        <p:nvPicPr>
          <p:cNvPr id="4" name="Picture 3">
            <a:extLst>
              <a:ext uri="{FF2B5EF4-FFF2-40B4-BE49-F238E27FC236}">
                <a16:creationId xmlns:a16="http://schemas.microsoft.com/office/drawing/2014/main" xmlns="" id="{37714FD4-EC03-417C-AC0F-80F2F3150721}"/>
              </a:ext>
            </a:extLst>
          </p:cNvPr>
          <p:cNvPicPr>
            <a:picLocks noChangeAspect="1"/>
          </p:cNvPicPr>
          <p:nvPr/>
        </p:nvPicPr>
        <p:blipFill>
          <a:blip r:embed="rId2"/>
          <a:stretch>
            <a:fillRect/>
          </a:stretch>
        </p:blipFill>
        <p:spPr>
          <a:xfrm>
            <a:off x="6397583" y="1459865"/>
            <a:ext cx="5345389" cy="4010112"/>
          </a:xfrm>
          <a:prstGeom prst="rect">
            <a:avLst/>
          </a:prstGeom>
        </p:spPr>
      </p:pic>
    </p:spTree>
    <p:extLst>
      <p:ext uri="{BB962C8B-B14F-4D97-AF65-F5344CB8AC3E}">
        <p14:creationId xmlns:p14="http://schemas.microsoft.com/office/powerpoint/2010/main" val="3090993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Get Involved in Your Chapter</a:t>
            </a:r>
          </a:p>
        </p:txBody>
      </p:sp>
      <p:sp>
        <p:nvSpPr>
          <p:cNvPr id="3" name="Espace réservé du contenu 2"/>
          <p:cNvSpPr>
            <a:spLocks noGrp="1"/>
          </p:cNvSpPr>
          <p:nvPr>
            <p:ph idx="1"/>
          </p:nvPr>
        </p:nvSpPr>
        <p:spPr>
          <a:xfrm>
            <a:off x="5887616" y="1459865"/>
            <a:ext cx="5466184" cy="4351338"/>
          </a:xfrm>
        </p:spPr>
        <p:txBody>
          <a:bodyPr>
            <a:normAutofit fontScale="85000" lnSpcReduction="20000"/>
          </a:bodyPr>
          <a:lstStyle/>
          <a:p>
            <a:r>
              <a:rPr lang="en-US" dirty="0"/>
              <a:t>Be part of the team! Ask to be listed as a volunteer if all positions are filled. </a:t>
            </a:r>
          </a:p>
          <a:p>
            <a:r>
              <a:rPr lang="en-US" dirty="0"/>
              <a:t>Organizing events helps you develop key leadership and soft skills, which will bring your leadership skills to a new level. Be part of the success.</a:t>
            </a:r>
          </a:p>
          <a:p>
            <a:r>
              <a:rPr lang="en-US" dirty="0"/>
              <a:t>New people = new ideas. Just because something has never been done does not mean it will not work. Bring those ideas!</a:t>
            </a:r>
          </a:p>
          <a:p>
            <a:r>
              <a:rPr lang="en-US" dirty="0"/>
              <a:t>What will you get? Fun, friendship, leadership skills, professional development, and networking opportunities. Invest in yourself and join your local chapter now.</a:t>
            </a:r>
          </a:p>
        </p:txBody>
      </p:sp>
      <p:pic>
        <p:nvPicPr>
          <p:cNvPr id="4" name="Picture 3">
            <a:extLst>
              <a:ext uri="{FF2B5EF4-FFF2-40B4-BE49-F238E27FC236}">
                <a16:creationId xmlns:a16="http://schemas.microsoft.com/office/drawing/2014/main" xmlns="" id="{61D65398-98D9-4449-95EA-E45F111C3F60}"/>
              </a:ext>
            </a:extLst>
          </p:cNvPr>
          <p:cNvPicPr>
            <a:picLocks noChangeAspect="1"/>
          </p:cNvPicPr>
          <p:nvPr/>
        </p:nvPicPr>
        <p:blipFill>
          <a:blip r:embed="rId2"/>
          <a:stretch>
            <a:fillRect/>
          </a:stretch>
        </p:blipFill>
        <p:spPr>
          <a:xfrm>
            <a:off x="127270" y="1515023"/>
            <a:ext cx="5654695" cy="4241021"/>
          </a:xfrm>
          <a:prstGeom prst="rect">
            <a:avLst/>
          </a:prstGeom>
        </p:spPr>
      </p:pic>
    </p:spTree>
    <p:extLst>
      <p:ext uri="{BB962C8B-B14F-4D97-AF65-F5344CB8AC3E}">
        <p14:creationId xmlns:p14="http://schemas.microsoft.com/office/powerpoint/2010/main" val="3386272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Support Young Engineers in ASHRAE</a:t>
            </a:r>
            <a:endParaRPr lang="fr-CA" dirty="0"/>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l="65790" t="8662" r="16165" b="41774"/>
          <a:stretch>
            <a:fillRect/>
          </a:stretch>
        </p:blipFill>
        <p:spPr bwMode="auto">
          <a:xfrm>
            <a:off x="3099319" y="1261532"/>
            <a:ext cx="6184382" cy="5308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1"/>
          <p:cNvSpPr/>
          <p:nvPr/>
        </p:nvSpPr>
        <p:spPr>
          <a:xfrm>
            <a:off x="2992312" y="5615208"/>
            <a:ext cx="5161088" cy="4130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148291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Target YEA Membership</a:t>
            </a:r>
            <a:endParaRPr lang="fr-CA" dirty="0"/>
          </a:p>
        </p:txBody>
      </p:sp>
      <p:sp>
        <p:nvSpPr>
          <p:cNvPr id="9" name="Content Placeholder 8">
            <a:extLst>
              <a:ext uri="{FF2B5EF4-FFF2-40B4-BE49-F238E27FC236}">
                <a16:creationId xmlns:a16="http://schemas.microsoft.com/office/drawing/2014/main" xmlns="" id="{17F3DBF7-F635-4DAA-ACD6-656133FC1888}"/>
              </a:ext>
            </a:extLst>
          </p:cNvPr>
          <p:cNvSpPr>
            <a:spLocks noGrp="1"/>
          </p:cNvSpPr>
          <p:nvPr>
            <p:ph idx="1"/>
          </p:nvPr>
        </p:nvSpPr>
        <p:spPr>
          <a:xfrm>
            <a:off x="847165" y="1637366"/>
            <a:ext cx="10702771" cy="2652461"/>
          </a:xfrm>
        </p:spPr>
        <p:txBody>
          <a:bodyPr>
            <a:normAutofit fontScale="85000" lnSpcReduction="10000"/>
          </a:bodyPr>
          <a:lstStyle/>
          <a:p>
            <a:r>
              <a:rPr lang="en-US" dirty="0"/>
              <a:t>Student members!</a:t>
            </a:r>
          </a:p>
          <a:p>
            <a:pPr lvl="1"/>
            <a:r>
              <a:rPr lang="en-US" dirty="0"/>
              <a:t>Our biggest challenge is low retention of student members.  Make this a priority!  Coordinate with your Student Activities Chair.</a:t>
            </a:r>
          </a:p>
          <a:p>
            <a:r>
              <a:rPr lang="en-US" dirty="0"/>
              <a:t>New hires in the industry (engineers, contractors, vendors)</a:t>
            </a:r>
          </a:p>
          <a:p>
            <a:r>
              <a:rPr lang="en-US" dirty="0"/>
              <a:t>Co-workers who are 35 and under</a:t>
            </a:r>
          </a:p>
          <a:p>
            <a:r>
              <a:rPr lang="en-US" dirty="0"/>
              <a:t>Run a YEA membership report for your chapter</a:t>
            </a:r>
          </a:p>
          <a:p>
            <a:r>
              <a:rPr lang="en-US" dirty="0"/>
              <a:t>Target current YEA members not involved. Figure out why and get them involved!</a:t>
            </a:r>
          </a:p>
          <a:p>
            <a:endParaRPr lang="en-US" dirty="0"/>
          </a:p>
          <a:p>
            <a:endParaRPr lang="en-US" dirty="0"/>
          </a:p>
        </p:txBody>
      </p:sp>
      <p:pic>
        <p:nvPicPr>
          <p:cNvPr id="5" name="Picture 9" descr="Inline image 1"/>
          <p:cNvPicPr>
            <a:picLocks noChangeAspect="1" noChangeArrowheads="1"/>
          </p:cNvPicPr>
          <p:nvPr/>
        </p:nvPicPr>
        <p:blipFill>
          <a:blip r:embed="rId2">
            <a:extLst>
              <a:ext uri="{28A0092B-C50C-407E-A947-70E740481C1C}">
                <a14:useLocalDpi xmlns:a14="http://schemas.microsoft.com/office/drawing/2010/main" val="0"/>
              </a:ext>
            </a:extLst>
          </a:blip>
          <a:srcRect l="14513"/>
          <a:stretch>
            <a:fillRect/>
          </a:stretch>
        </p:blipFill>
        <p:spPr bwMode="auto">
          <a:xfrm>
            <a:off x="6648051" y="4654666"/>
            <a:ext cx="2240021" cy="196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3980" y="4650714"/>
            <a:ext cx="1474071" cy="196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2700" y="4646762"/>
            <a:ext cx="2621280" cy="196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p:cNvPicPr>
          <p:nvPr/>
        </p:nvPicPr>
        <p:blipFill>
          <a:blip r:embed="rId5">
            <a:extLst>
              <a:ext uri="{28A0092B-C50C-407E-A947-70E740481C1C}">
                <a14:useLocalDpi xmlns:a14="http://schemas.microsoft.com/office/drawing/2010/main" val="0"/>
              </a:ext>
            </a:extLst>
          </a:blip>
          <a:srcRect l="13826"/>
          <a:stretch>
            <a:fillRect/>
          </a:stretch>
        </p:blipFill>
        <p:spPr bwMode="auto">
          <a:xfrm>
            <a:off x="0" y="4646762"/>
            <a:ext cx="25527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xmlns="" id="{AD202CF9-4988-4166-88A5-AC489CA25EDD}"/>
              </a:ext>
            </a:extLst>
          </p:cNvPr>
          <p:cNvPicPr>
            <a:picLocks noChangeAspect="1"/>
          </p:cNvPicPr>
          <p:nvPr/>
        </p:nvPicPr>
        <p:blipFill>
          <a:blip r:embed="rId6">
            <a:extLst>
              <a:ext uri="{28A0092B-C50C-407E-A947-70E740481C1C}">
                <a14:useLocalDpi xmlns:a14="http://schemas.microsoft.com/office/drawing/2010/main" val="0"/>
              </a:ext>
            </a:extLst>
          </a:blip>
          <a:srcRect t="17857"/>
          <a:stretch>
            <a:fillRect/>
          </a:stretch>
        </p:blipFill>
        <p:spPr bwMode="auto">
          <a:xfrm>
            <a:off x="8888072" y="4646762"/>
            <a:ext cx="3589472" cy="196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6188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Inline image 3"/>
          <p:cNvPicPr>
            <a:picLocks noChangeAspect="1" noChangeArrowheads="1"/>
          </p:cNvPicPr>
          <p:nvPr/>
        </p:nvPicPr>
        <p:blipFill>
          <a:blip r:embed="rId2">
            <a:extLst>
              <a:ext uri="{28A0092B-C50C-407E-A947-70E740481C1C}">
                <a14:useLocalDpi xmlns:a14="http://schemas.microsoft.com/office/drawing/2010/main" val="0"/>
              </a:ext>
            </a:extLst>
          </a:blip>
          <a:srcRect r="22310"/>
          <a:stretch>
            <a:fillRect/>
          </a:stretch>
        </p:blipFill>
        <p:spPr bwMode="auto">
          <a:xfrm>
            <a:off x="8991600" y="4535849"/>
            <a:ext cx="3200400" cy="232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r>
              <a:rPr lang="en-US" altLang="en-US" dirty="0"/>
              <a:t>YEA Chapter Activities Ideas</a:t>
            </a:r>
            <a:endParaRPr lang="fr-CA" dirty="0"/>
          </a:p>
        </p:txBody>
      </p:sp>
      <p:sp>
        <p:nvSpPr>
          <p:cNvPr id="8" name="Content Placeholder 7">
            <a:extLst>
              <a:ext uri="{FF2B5EF4-FFF2-40B4-BE49-F238E27FC236}">
                <a16:creationId xmlns:a16="http://schemas.microsoft.com/office/drawing/2014/main" xmlns="" id="{2524F4BD-E0B7-4A5B-87FF-A6AB95878C68}"/>
              </a:ext>
            </a:extLst>
          </p:cNvPr>
          <p:cNvSpPr>
            <a:spLocks noGrp="1"/>
          </p:cNvSpPr>
          <p:nvPr>
            <p:ph idx="1"/>
          </p:nvPr>
        </p:nvSpPr>
        <p:spPr/>
        <p:txBody>
          <a:bodyPr>
            <a:normAutofit fontScale="92500" lnSpcReduction="10000"/>
          </a:bodyPr>
          <a:lstStyle/>
          <a:p>
            <a:r>
              <a:rPr lang="en-US" dirty="0"/>
              <a:t>Technical Tours</a:t>
            </a:r>
          </a:p>
          <a:p>
            <a:pPr lvl="1"/>
            <a:r>
              <a:rPr lang="en-US" dirty="0"/>
              <a:t>Breweries, stadiums, fabrication shops, labs, manufacturing plants, etc.</a:t>
            </a:r>
          </a:p>
          <a:p>
            <a:r>
              <a:rPr lang="en-US" dirty="0"/>
              <a:t>Sporting events/tailgate parties</a:t>
            </a:r>
          </a:p>
          <a:p>
            <a:r>
              <a:rPr lang="en-US" dirty="0"/>
              <a:t>Bowling</a:t>
            </a:r>
          </a:p>
          <a:p>
            <a:r>
              <a:rPr lang="en-US" dirty="0"/>
              <a:t>Sports Tournaments (volleyball, bocce ball, kick-ball, etc.)</a:t>
            </a:r>
          </a:p>
          <a:p>
            <a:r>
              <a:rPr lang="en-US" dirty="0"/>
              <a:t>Happy Hour</a:t>
            </a:r>
          </a:p>
          <a:p>
            <a:r>
              <a:rPr lang="en-US" dirty="0"/>
              <a:t>HVAC Essentials/101 Tech Sessions</a:t>
            </a:r>
          </a:p>
          <a:p>
            <a:r>
              <a:rPr lang="en-US" dirty="0"/>
              <a:t>Visit Intro engineering Classes with Student Activities</a:t>
            </a:r>
          </a:p>
          <a:p>
            <a:r>
              <a:rPr lang="en-US" dirty="0"/>
              <a:t>PE Study Sessions</a:t>
            </a:r>
          </a:p>
          <a:p>
            <a:r>
              <a:rPr lang="en-US" dirty="0"/>
              <a:t>Be creative!</a:t>
            </a:r>
          </a:p>
          <a:p>
            <a:endParaRPr lang="en-US" dirty="0"/>
          </a:p>
        </p:txBody>
      </p:sp>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Inline image 2"/>
          <p:cNvPicPr>
            <a:picLocks noChangeAspect="1" noChangeArrowheads="1"/>
          </p:cNvPicPr>
          <p:nvPr/>
        </p:nvPicPr>
        <p:blipFill>
          <a:blip r:embed="rId4">
            <a:extLst>
              <a:ext uri="{28A0092B-C50C-407E-A947-70E740481C1C}">
                <a14:useLocalDpi xmlns:a14="http://schemas.microsoft.com/office/drawing/2010/main" val="0"/>
              </a:ext>
            </a:extLst>
          </a:blip>
          <a:srcRect l="9863" r="10544"/>
          <a:stretch>
            <a:fillRect/>
          </a:stretch>
        </p:blipFill>
        <p:spPr bwMode="auto">
          <a:xfrm>
            <a:off x="8991600" y="2352444"/>
            <a:ext cx="3200400" cy="227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6836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ASHRAE Acronyms...</a:t>
            </a:r>
            <a:endParaRPr lang="fr-CA" dirty="0"/>
          </a:p>
        </p:txBody>
      </p:sp>
      <p:sp>
        <p:nvSpPr>
          <p:cNvPr id="7" name="Content Placeholder 6">
            <a:extLst>
              <a:ext uri="{FF2B5EF4-FFF2-40B4-BE49-F238E27FC236}">
                <a16:creationId xmlns:a16="http://schemas.microsoft.com/office/drawing/2014/main" xmlns="" id="{9C87C0D0-5257-4534-85BC-F5EBB4813DF1}"/>
              </a:ext>
            </a:extLst>
          </p:cNvPr>
          <p:cNvSpPr>
            <a:spLocks noGrp="1"/>
          </p:cNvSpPr>
          <p:nvPr>
            <p:ph idx="1"/>
          </p:nvPr>
        </p:nvSpPr>
        <p:spPr/>
        <p:txBody>
          <a:bodyPr>
            <a:normAutofit fontScale="55000" lnSpcReduction="20000"/>
          </a:bodyPr>
          <a:lstStyle/>
          <a:p>
            <a:pPr marL="0" indent="-69850">
              <a:lnSpc>
                <a:spcPct val="115000"/>
              </a:lnSpc>
              <a:spcBef>
                <a:spcPts val="500"/>
              </a:spcBef>
              <a:buClr>
                <a:schemeClr val="dk1"/>
              </a:buClr>
              <a:buSzPct val="61111"/>
              <a:buFont typeface="Arial"/>
              <a:buNone/>
              <a:defRPr/>
            </a:pPr>
            <a:r>
              <a:rPr lang="en-US" b="1" dirty="0"/>
              <a:t>ASHRAE</a:t>
            </a:r>
          </a:p>
          <a:p>
            <a:pPr marL="0" indent="-69850">
              <a:lnSpc>
                <a:spcPct val="115000"/>
              </a:lnSpc>
              <a:spcBef>
                <a:spcPts val="600"/>
              </a:spcBef>
              <a:buClr>
                <a:schemeClr val="dk1"/>
              </a:buClr>
              <a:buSzPct val="50000"/>
              <a:buFont typeface="Arial"/>
              <a:buNone/>
              <a:defRPr/>
            </a:pPr>
            <a:r>
              <a:rPr lang="en-US" b="1" dirty="0" err="1"/>
              <a:t>bEQ</a:t>
            </a:r>
            <a:r>
              <a:rPr lang="en-US" b="1" dirty="0"/>
              <a:t> </a:t>
            </a:r>
            <a:r>
              <a:rPr lang="en-US" dirty="0"/>
              <a:t>Building Energy Quotient</a:t>
            </a:r>
          </a:p>
          <a:p>
            <a:pPr marL="0" indent="-69850">
              <a:lnSpc>
                <a:spcPct val="115000"/>
              </a:lnSpc>
              <a:spcBef>
                <a:spcPts val="600"/>
              </a:spcBef>
              <a:buClr>
                <a:schemeClr val="dk1"/>
              </a:buClr>
              <a:buSzPct val="50000"/>
              <a:buFont typeface="Arial"/>
              <a:buNone/>
              <a:defRPr/>
            </a:pPr>
            <a:r>
              <a:rPr lang="en-US" b="1" dirty="0"/>
              <a:t>BOD/ExCom </a:t>
            </a:r>
            <a:r>
              <a:rPr lang="en-US" dirty="0"/>
              <a:t>Board of Directors/Executive Committee</a:t>
            </a:r>
          </a:p>
          <a:p>
            <a:pPr marL="0" indent="-69850">
              <a:lnSpc>
                <a:spcPct val="115000"/>
              </a:lnSpc>
              <a:spcBef>
                <a:spcPts val="600"/>
              </a:spcBef>
              <a:buClr>
                <a:schemeClr val="dk1"/>
              </a:buClr>
              <a:buSzPct val="50000"/>
              <a:buFont typeface="Arial"/>
              <a:buNone/>
              <a:defRPr/>
            </a:pPr>
            <a:r>
              <a:rPr lang="en-US" b="1" dirty="0"/>
              <a:t>BOG </a:t>
            </a:r>
            <a:r>
              <a:rPr lang="en-US" dirty="0"/>
              <a:t>Board of Governors</a:t>
            </a:r>
          </a:p>
          <a:p>
            <a:pPr marL="0" indent="-69850">
              <a:lnSpc>
                <a:spcPct val="115000"/>
              </a:lnSpc>
              <a:spcBef>
                <a:spcPts val="600"/>
              </a:spcBef>
              <a:buClr>
                <a:schemeClr val="dk1"/>
              </a:buClr>
              <a:buSzPct val="50000"/>
              <a:buFont typeface="Arial"/>
              <a:buNone/>
              <a:defRPr/>
            </a:pPr>
            <a:r>
              <a:rPr lang="en-US" b="1" dirty="0"/>
              <a:t>CIBSE </a:t>
            </a:r>
            <a:r>
              <a:rPr lang="en-US" dirty="0"/>
              <a:t>Chartered Institution of Building Services Engineers</a:t>
            </a:r>
          </a:p>
          <a:p>
            <a:pPr marL="0" indent="-69850">
              <a:lnSpc>
                <a:spcPct val="115000"/>
              </a:lnSpc>
              <a:spcBef>
                <a:spcPts val="600"/>
              </a:spcBef>
              <a:buClr>
                <a:schemeClr val="dk1"/>
              </a:buClr>
              <a:buSzPct val="50000"/>
              <a:buFont typeface="Arial"/>
              <a:buNone/>
              <a:defRPr/>
            </a:pPr>
            <a:r>
              <a:rPr lang="en-US" b="1" dirty="0"/>
              <a:t>CRC </a:t>
            </a:r>
            <a:r>
              <a:rPr lang="en-US" dirty="0"/>
              <a:t>Chapters Regional Conference</a:t>
            </a:r>
          </a:p>
          <a:p>
            <a:pPr marL="0" indent="-69850">
              <a:lnSpc>
                <a:spcPct val="115000"/>
              </a:lnSpc>
              <a:spcBef>
                <a:spcPts val="600"/>
              </a:spcBef>
              <a:buClr>
                <a:schemeClr val="dk1"/>
              </a:buClr>
              <a:buSzPct val="50000"/>
              <a:buFont typeface="Arial"/>
              <a:buNone/>
              <a:defRPr/>
            </a:pPr>
            <a:r>
              <a:rPr lang="en-US" b="1" dirty="0"/>
              <a:t>CTTC </a:t>
            </a:r>
            <a:r>
              <a:rPr lang="en-US" dirty="0"/>
              <a:t>Chapter Technology Transfer Committee</a:t>
            </a:r>
          </a:p>
          <a:p>
            <a:pPr marL="0" indent="-69850">
              <a:lnSpc>
                <a:spcPct val="115000"/>
              </a:lnSpc>
              <a:spcBef>
                <a:spcPts val="600"/>
              </a:spcBef>
              <a:buClr>
                <a:schemeClr val="dk1"/>
              </a:buClr>
              <a:buSzPct val="50000"/>
              <a:buFont typeface="Arial"/>
              <a:buNone/>
              <a:defRPr/>
            </a:pPr>
            <a:r>
              <a:rPr lang="en-US" b="1" dirty="0"/>
              <a:t>DAL </a:t>
            </a:r>
            <a:r>
              <a:rPr lang="en-US" dirty="0"/>
              <a:t>Director-at-Large</a:t>
            </a:r>
          </a:p>
          <a:p>
            <a:pPr marL="0" indent="-69850">
              <a:lnSpc>
                <a:spcPct val="115000"/>
              </a:lnSpc>
              <a:spcBef>
                <a:spcPts val="600"/>
              </a:spcBef>
              <a:buClr>
                <a:schemeClr val="dk1"/>
              </a:buClr>
              <a:buSzPct val="50000"/>
              <a:buFont typeface="Arial"/>
              <a:buNone/>
              <a:defRPr/>
            </a:pPr>
            <a:r>
              <a:rPr lang="en-US" b="1" dirty="0"/>
              <a:t>DRC </a:t>
            </a:r>
            <a:r>
              <a:rPr lang="en-US" dirty="0"/>
              <a:t>Director and Regional Chair</a:t>
            </a:r>
          </a:p>
          <a:p>
            <a:pPr marL="0" indent="-69850">
              <a:lnSpc>
                <a:spcPct val="115000"/>
              </a:lnSpc>
              <a:spcBef>
                <a:spcPts val="600"/>
              </a:spcBef>
              <a:buClr>
                <a:schemeClr val="dk1"/>
              </a:buClr>
              <a:buSzPct val="50000"/>
              <a:buFont typeface="Arial"/>
              <a:buNone/>
              <a:defRPr/>
            </a:pPr>
            <a:r>
              <a:rPr lang="en-US" b="1" dirty="0"/>
              <a:t>DL </a:t>
            </a:r>
            <a:r>
              <a:rPr lang="en-US" dirty="0"/>
              <a:t>Distinguished Lecturers</a:t>
            </a:r>
          </a:p>
          <a:p>
            <a:pPr marL="0" indent="-69850">
              <a:lnSpc>
                <a:spcPct val="115000"/>
              </a:lnSpc>
              <a:spcBef>
                <a:spcPts val="600"/>
              </a:spcBef>
              <a:buClr>
                <a:schemeClr val="dk1"/>
              </a:buClr>
              <a:buSzPct val="50000"/>
              <a:buFont typeface="Arial"/>
              <a:buNone/>
              <a:defRPr/>
            </a:pPr>
            <a:r>
              <a:rPr lang="en-US" b="1" dirty="0"/>
              <a:t>ISHRAE </a:t>
            </a:r>
            <a:r>
              <a:rPr lang="en-US" dirty="0"/>
              <a:t>Indian or Israel SHRAE</a:t>
            </a:r>
          </a:p>
          <a:p>
            <a:pPr marL="0" indent="-69850">
              <a:lnSpc>
                <a:spcPct val="115000"/>
              </a:lnSpc>
              <a:spcBef>
                <a:spcPts val="600"/>
              </a:spcBef>
              <a:buClr>
                <a:schemeClr val="dk1"/>
              </a:buClr>
              <a:buSzPct val="50000"/>
              <a:buFont typeface="Arial"/>
              <a:buNone/>
              <a:defRPr/>
            </a:pPr>
            <a:r>
              <a:rPr lang="en-US" b="1" dirty="0"/>
              <a:t>MBO </a:t>
            </a:r>
            <a:r>
              <a:rPr lang="en-US" dirty="0"/>
              <a:t>Management by Objective</a:t>
            </a:r>
          </a:p>
          <a:p>
            <a:pPr marL="0" indent="-69850">
              <a:lnSpc>
                <a:spcPct val="115000"/>
              </a:lnSpc>
              <a:spcBef>
                <a:spcPts val="600"/>
              </a:spcBef>
              <a:buClr>
                <a:schemeClr val="dk1"/>
              </a:buClr>
              <a:buSzPct val="50000"/>
              <a:buFont typeface="Arial"/>
              <a:buNone/>
              <a:defRPr/>
            </a:pPr>
            <a:r>
              <a:rPr lang="en-US" b="1" dirty="0"/>
              <a:t>MC </a:t>
            </a:r>
            <a:r>
              <a:rPr lang="en-US" dirty="0"/>
              <a:t>Members Council</a:t>
            </a:r>
          </a:p>
        </p:txBody>
      </p:sp>
      <p:sp>
        <p:nvSpPr>
          <p:cNvPr id="8" name="Content Placeholder 4">
            <a:extLst>
              <a:ext uri="{FF2B5EF4-FFF2-40B4-BE49-F238E27FC236}">
                <a16:creationId xmlns:a16="http://schemas.microsoft.com/office/drawing/2014/main" xmlns="" id="{6157C5AD-6773-4BF4-AA14-481F9094C872}"/>
              </a:ext>
            </a:extLst>
          </p:cNvPr>
          <p:cNvSpPr txBox="1">
            <a:spLocks/>
          </p:cNvSpPr>
          <p:nvPr/>
        </p:nvSpPr>
        <p:spPr>
          <a:xfrm>
            <a:off x="7125070" y="1825625"/>
            <a:ext cx="4336002" cy="4351338"/>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69850">
              <a:lnSpc>
                <a:spcPct val="115000"/>
              </a:lnSpc>
              <a:spcBef>
                <a:spcPts val="600"/>
              </a:spcBef>
              <a:buClr>
                <a:schemeClr val="dk1"/>
              </a:buClr>
              <a:buSzPct val="50000"/>
              <a:buFont typeface="Arial"/>
              <a:buNone/>
              <a:defRPr/>
            </a:pPr>
            <a:r>
              <a:rPr lang="en-US" b="1" dirty="0"/>
              <a:t>MOP </a:t>
            </a:r>
            <a:r>
              <a:rPr lang="en-US" dirty="0"/>
              <a:t>Manual of Procedures</a:t>
            </a:r>
          </a:p>
          <a:p>
            <a:pPr marL="0" indent="-69850">
              <a:lnSpc>
                <a:spcPct val="115000"/>
              </a:lnSpc>
              <a:spcBef>
                <a:spcPts val="600"/>
              </a:spcBef>
              <a:buClr>
                <a:schemeClr val="dk1"/>
              </a:buClr>
              <a:buSzPct val="50000"/>
              <a:buFont typeface="Arial"/>
              <a:buNone/>
              <a:defRPr/>
            </a:pPr>
            <a:r>
              <a:rPr lang="en-US" b="1" dirty="0"/>
              <a:t>PAOE </a:t>
            </a:r>
            <a:r>
              <a:rPr lang="en-US" dirty="0"/>
              <a:t>Presidential Award of Excellence</a:t>
            </a:r>
          </a:p>
          <a:p>
            <a:pPr marL="0" indent="-69850">
              <a:lnSpc>
                <a:spcPct val="115000"/>
              </a:lnSpc>
              <a:spcBef>
                <a:spcPts val="600"/>
              </a:spcBef>
              <a:buClr>
                <a:schemeClr val="dk1"/>
              </a:buClr>
              <a:buSzPct val="50000"/>
              <a:buFont typeface="Arial"/>
              <a:buNone/>
              <a:defRPr/>
            </a:pPr>
            <a:r>
              <a:rPr lang="en-US" b="1" dirty="0"/>
              <a:t>PDC </a:t>
            </a:r>
            <a:r>
              <a:rPr lang="en-US" dirty="0"/>
              <a:t>Professional Development Committee</a:t>
            </a:r>
          </a:p>
          <a:p>
            <a:pPr marL="0" indent="-69850">
              <a:lnSpc>
                <a:spcPct val="115000"/>
              </a:lnSpc>
              <a:spcBef>
                <a:spcPts val="600"/>
              </a:spcBef>
              <a:buClr>
                <a:schemeClr val="dk1"/>
              </a:buClr>
              <a:buSzPct val="50000"/>
              <a:buFont typeface="Arial"/>
              <a:buNone/>
              <a:defRPr/>
            </a:pPr>
            <a:r>
              <a:rPr lang="en-US" b="1" dirty="0"/>
              <a:t>RAL </a:t>
            </a:r>
            <a:r>
              <a:rPr lang="en-US" dirty="0"/>
              <a:t>Region-At-Large</a:t>
            </a:r>
          </a:p>
          <a:p>
            <a:pPr marL="0" indent="-69850">
              <a:lnSpc>
                <a:spcPct val="115000"/>
              </a:lnSpc>
              <a:spcBef>
                <a:spcPts val="600"/>
              </a:spcBef>
              <a:buClr>
                <a:schemeClr val="dk1"/>
              </a:buClr>
              <a:buSzPct val="50000"/>
              <a:buFont typeface="Arial"/>
              <a:buNone/>
              <a:defRPr/>
            </a:pPr>
            <a:r>
              <a:rPr lang="en-US" b="1" dirty="0"/>
              <a:t>ROB </a:t>
            </a:r>
            <a:r>
              <a:rPr lang="en-US" dirty="0"/>
              <a:t>Rules of the Board</a:t>
            </a:r>
          </a:p>
          <a:p>
            <a:pPr marL="0" indent="-69850">
              <a:lnSpc>
                <a:spcPct val="115000"/>
              </a:lnSpc>
              <a:spcBef>
                <a:spcPts val="600"/>
              </a:spcBef>
              <a:buClr>
                <a:schemeClr val="dk1"/>
              </a:buClr>
              <a:buSzPct val="50000"/>
              <a:buFont typeface="Arial"/>
              <a:buNone/>
              <a:defRPr/>
            </a:pPr>
            <a:r>
              <a:rPr lang="en-US" b="1" dirty="0"/>
              <a:t>RP </a:t>
            </a:r>
            <a:r>
              <a:rPr lang="en-US" dirty="0"/>
              <a:t>Research Project or Research Promotion</a:t>
            </a:r>
          </a:p>
          <a:p>
            <a:pPr marL="0" indent="-69850">
              <a:lnSpc>
                <a:spcPct val="115000"/>
              </a:lnSpc>
              <a:spcBef>
                <a:spcPts val="600"/>
              </a:spcBef>
              <a:buClr>
                <a:schemeClr val="dk1"/>
              </a:buClr>
              <a:buSzPct val="50000"/>
              <a:buFont typeface="Arial"/>
              <a:buNone/>
              <a:defRPr/>
            </a:pPr>
            <a:r>
              <a:rPr lang="en-US" b="1" dirty="0"/>
              <a:t>RVC </a:t>
            </a:r>
            <a:r>
              <a:rPr lang="en-US" dirty="0"/>
              <a:t>Regional Vice Chair</a:t>
            </a:r>
          </a:p>
          <a:p>
            <a:pPr marL="0" indent="-69850">
              <a:lnSpc>
                <a:spcPct val="115000"/>
              </a:lnSpc>
              <a:spcBef>
                <a:spcPts val="600"/>
              </a:spcBef>
              <a:buClr>
                <a:schemeClr val="dk1"/>
              </a:buClr>
              <a:buSzPct val="50000"/>
              <a:buFont typeface="Arial"/>
              <a:buNone/>
              <a:defRPr/>
            </a:pPr>
            <a:r>
              <a:rPr lang="en-US" b="1" dirty="0"/>
              <a:t>SAC </a:t>
            </a:r>
            <a:r>
              <a:rPr lang="en-US" dirty="0"/>
              <a:t>Student Activities Committee (or SA)</a:t>
            </a:r>
          </a:p>
          <a:p>
            <a:pPr marL="0" indent="-69850">
              <a:lnSpc>
                <a:spcPct val="115000"/>
              </a:lnSpc>
              <a:spcBef>
                <a:spcPts val="600"/>
              </a:spcBef>
              <a:buClr>
                <a:schemeClr val="dk1"/>
              </a:buClr>
              <a:buSzPct val="50000"/>
              <a:buFont typeface="Arial"/>
              <a:buNone/>
              <a:defRPr/>
            </a:pPr>
            <a:r>
              <a:rPr lang="en-US" b="1" dirty="0"/>
              <a:t>TC </a:t>
            </a:r>
            <a:r>
              <a:rPr lang="en-US" dirty="0"/>
              <a:t>Technical Committee or Technology Council</a:t>
            </a:r>
          </a:p>
          <a:p>
            <a:pPr marL="0" indent="-69850">
              <a:lnSpc>
                <a:spcPct val="115000"/>
              </a:lnSpc>
              <a:spcBef>
                <a:spcPts val="600"/>
              </a:spcBef>
              <a:buClr>
                <a:schemeClr val="dk1"/>
              </a:buClr>
              <a:buSzPct val="50000"/>
              <a:buFont typeface="Arial"/>
              <a:buNone/>
              <a:defRPr/>
            </a:pPr>
            <a:r>
              <a:rPr lang="en-US" b="1" dirty="0"/>
              <a:t>TOY </a:t>
            </a:r>
            <a:r>
              <a:rPr lang="en-US" dirty="0"/>
              <a:t>Too Old for YEA</a:t>
            </a:r>
          </a:p>
          <a:p>
            <a:pPr marL="0" indent="-69850">
              <a:lnSpc>
                <a:spcPct val="115000"/>
              </a:lnSpc>
              <a:spcBef>
                <a:spcPts val="600"/>
              </a:spcBef>
              <a:buClr>
                <a:schemeClr val="dk1"/>
              </a:buClr>
              <a:buSzPct val="50000"/>
              <a:buFont typeface="Arial"/>
              <a:buNone/>
              <a:defRPr/>
            </a:pPr>
            <a:r>
              <a:rPr lang="en-US" b="1" dirty="0"/>
              <a:t>YAH </a:t>
            </a:r>
            <a:r>
              <a:rPr lang="en-US" dirty="0"/>
              <a:t>Young At Heart</a:t>
            </a:r>
          </a:p>
          <a:p>
            <a:pPr marL="0" indent="-69850">
              <a:lnSpc>
                <a:spcPct val="115000"/>
              </a:lnSpc>
              <a:spcBef>
                <a:spcPts val="600"/>
              </a:spcBef>
              <a:buClr>
                <a:schemeClr val="dk1"/>
              </a:buClr>
              <a:buSzPct val="50000"/>
              <a:buFont typeface="Arial"/>
              <a:buNone/>
              <a:defRPr/>
            </a:pPr>
            <a:r>
              <a:rPr lang="en-US" b="1" dirty="0"/>
              <a:t>YEA </a:t>
            </a:r>
            <a:r>
              <a:rPr lang="en-US" dirty="0"/>
              <a:t>Young Engineers in ASHRAE</a:t>
            </a:r>
          </a:p>
          <a:p>
            <a:pPr marL="0" indent="-69850">
              <a:lnSpc>
                <a:spcPct val="115000"/>
              </a:lnSpc>
              <a:spcBef>
                <a:spcPts val="600"/>
              </a:spcBef>
              <a:buClr>
                <a:schemeClr val="dk1"/>
              </a:buClr>
              <a:buSzPct val="50000"/>
              <a:buFont typeface="Arial"/>
              <a:buNone/>
              <a:defRPr/>
            </a:pPr>
            <a:r>
              <a:rPr lang="en-US" b="1" dirty="0"/>
              <a:t>YRC </a:t>
            </a:r>
            <a:r>
              <a:rPr lang="en-US" dirty="0"/>
              <a:t>YEA Regional Coordinator</a:t>
            </a:r>
          </a:p>
        </p:txBody>
      </p:sp>
    </p:spTree>
    <p:extLst>
      <p:ext uri="{BB962C8B-B14F-4D97-AF65-F5344CB8AC3E}">
        <p14:creationId xmlns:p14="http://schemas.microsoft.com/office/powerpoint/2010/main" val="2378195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Have an event?</a:t>
            </a:r>
            <a:endParaRPr lang="fr-CA" dirty="0"/>
          </a:p>
        </p:txBody>
      </p:sp>
      <p:sp>
        <p:nvSpPr>
          <p:cNvPr id="6" name="Content Placeholder 5">
            <a:extLst>
              <a:ext uri="{FF2B5EF4-FFF2-40B4-BE49-F238E27FC236}">
                <a16:creationId xmlns:a16="http://schemas.microsoft.com/office/drawing/2014/main" xmlns="" id="{92FAD4DE-89D5-4F3E-88D5-814AA7DB09D2}"/>
              </a:ext>
            </a:extLst>
          </p:cNvPr>
          <p:cNvSpPr>
            <a:spLocks noGrp="1"/>
          </p:cNvSpPr>
          <p:nvPr>
            <p:ph idx="1"/>
          </p:nvPr>
        </p:nvSpPr>
        <p:spPr>
          <a:xfrm>
            <a:off x="116542" y="1470213"/>
            <a:ext cx="4870791" cy="4351338"/>
          </a:xfrm>
        </p:spPr>
        <p:txBody>
          <a:bodyPr/>
          <a:lstStyle/>
          <a:p>
            <a:pPr marL="285750" indent="-285750"/>
            <a:r>
              <a:rPr lang="en-US" altLang="en-US" dirty="0"/>
              <a:t>Take pictures</a:t>
            </a:r>
          </a:p>
          <a:p>
            <a:pPr marL="285750" indent="-285750"/>
            <a:endParaRPr lang="en-US" altLang="en-US" dirty="0"/>
          </a:p>
          <a:p>
            <a:pPr marL="285750" indent="-285750"/>
            <a:r>
              <a:rPr lang="en-US" altLang="en-US" dirty="0"/>
              <a:t>Submit a summary to </a:t>
            </a:r>
            <a:r>
              <a:rPr lang="en-US" altLang="en-US" dirty="0">
                <a:hlinkClick r:id="rId2"/>
              </a:rPr>
              <a:t>youngengineers@ashrae.org</a:t>
            </a:r>
            <a:endParaRPr lang="en-US" altLang="en-US" dirty="0"/>
          </a:p>
          <a:p>
            <a:pPr marL="285750" indent="-285750"/>
            <a:endParaRPr lang="en-US" altLang="en-US" dirty="0"/>
          </a:p>
          <a:p>
            <a:pPr marL="285750" indent="-285750"/>
            <a:r>
              <a:rPr lang="en-US" altLang="en-US" dirty="0"/>
              <a:t>Have published on ASHRAE webpage, YEA Connections, or YEA Facebook</a:t>
            </a:r>
          </a:p>
          <a:p>
            <a:endParaRPr lang="en-US" dirty="0"/>
          </a:p>
        </p:txBody>
      </p:sp>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9050" y="1622613"/>
            <a:ext cx="6338111" cy="382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2765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dirty="0"/>
          </a:p>
        </p:txBody>
      </p:sp>
      <p:sp>
        <p:nvSpPr>
          <p:cNvPr id="5" name="Content Placeholder 4">
            <a:extLst>
              <a:ext uri="{FF2B5EF4-FFF2-40B4-BE49-F238E27FC236}">
                <a16:creationId xmlns:a16="http://schemas.microsoft.com/office/drawing/2014/main" xmlns="" id="{DB5B18BA-DBDE-46AF-A84B-1793431E790F}"/>
              </a:ext>
            </a:extLst>
          </p:cNvPr>
          <p:cNvSpPr>
            <a:spLocks noGrp="1"/>
          </p:cNvSpPr>
          <p:nvPr>
            <p:ph idx="1"/>
          </p:nvPr>
        </p:nvSpPr>
        <p:spPr>
          <a:xfrm>
            <a:off x="2792506" y="3065928"/>
            <a:ext cx="6530266" cy="3155857"/>
          </a:xfrm>
        </p:spPr>
        <p:txBody>
          <a:bodyPr/>
          <a:lstStyle/>
          <a:p>
            <a:pPr marL="0" indent="0" algn="ctr">
              <a:buNone/>
            </a:pPr>
            <a:r>
              <a:rPr lang="en-US" sz="4400" dirty="0"/>
              <a:t>YEA @ Work: </a:t>
            </a:r>
          </a:p>
          <a:p>
            <a:pPr marL="0" indent="0" algn="ctr">
              <a:buNone/>
            </a:pPr>
            <a:r>
              <a:rPr lang="en-US" sz="4400" dirty="0"/>
              <a:t>Reports, PAOE, &amp; MBOs</a:t>
            </a:r>
            <a:endParaRPr lang="en-US" dirty="0"/>
          </a:p>
        </p:txBody>
      </p:sp>
    </p:spTree>
    <p:extLst>
      <p:ext uri="{BB962C8B-B14F-4D97-AF65-F5344CB8AC3E}">
        <p14:creationId xmlns:p14="http://schemas.microsoft.com/office/powerpoint/2010/main" val="4257504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Running Chapter Reports</a:t>
            </a:r>
          </a:p>
        </p:txBody>
      </p:sp>
      <p:sp>
        <p:nvSpPr>
          <p:cNvPr id="3" name="Content Placeholder 2"/>
          <p:cNvSpPr>
            <a:spLocks noGrp="1"/>
          </p:cNvSpPr>
          <p:nvPr>
            <p:ph idx="1"/>
          </p:nvPr>
        </p:nvSpPr>
        <p:spPr>
          <a:xfrm>
            <a:off x="838200" y="1825625"/>
            <a:ext cx="5465323" cy="4351338"/>
          </a:xfrm>
        </p:spPr>
        <p:txBody>
          <a:bodyPr/>
          <a:lstStyle/>
          <a:p>
            <a:r>
              <a:rPr lang="en-US" dirty="0"/>
              <a:t>YEA Chairs have access to reports to run YEA data.  </a:t>
            </a:r>
            <a:br>
              <a:rPr lang="en-US" dirty="0"/>
            </a:br>
            <a:endParaRPr lang="en-US" dirty="0"/>
          </a:p>
          <a:p>
            <a:r>
              <a:rPr lang="en-US" dirty="0"/>
              <a:t>Why is this information important to me?</a:t>
            </a:r>
          </a:p>
          <a:p>
            <a:pPr lvl="1"/>
            <a:r>
              <a:rPr lang="en-US" dirty="0"/>
              <a:t>Know what YEA members are in your chapter for contacting</a:t>
            </a:r>
          </a:p>
          <a:p>
            <a:pPr lvl="1"/>
            <a:r>
              <a:rPr lang="en-US" dirty="0"/>
              <a:t>Know how many are in your chapter</a:t>
            </a:r>
          </a:p>
        </p:txBody>
      </p:sp>
      <p:pic>
        <p:nvPicPr>
          <p:cNvPr id="7" name="Picture 6" descr="A group of people posing for the camera&#10;&#10;Description automatically generated">
            <a:extLst>
              <a:ext uri="{FF2B5EF4-FFF2-40B4-BE49-F238E27FC236}">
                <a16:creationId xmlns:a16="http://schemas.microsoft.com/office/drawing/2014/main" xmlns="" id="{31769664-8139-4092-A0C6-0259345B97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7512" y="1679085"/>
            <a:ext cx="4894317" cy="3262565"/>
          </a:xfrm>
          <a:prstGeom prst="rect">
            <a:avLst/>
          </a:prstGeom>
        </p:spPr>
      </p:pic>
    </p:spTree>
    <p:extLst>
      <p:ext uri="{BB962C8B-B14F-4D97-AF65-F5344CB8AC3E}">
        <p14:creationId xmlns:p14="http://schemas.microsoft.com/office/powerpoint/2010/main" val="3959896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Running Chapter Reports</a:t>
            </a:r>
          </a:p>
        </p:txBody>
      </p:sp>
      <p:sp>
        <p:nvSpPr>
          <p:cNvPr id="3" name="Content Placeholder 2"/>
          <p:cNvSpPr>
            <a:spLocks noGrp="1"/>
          </p:cNvSpPr>
          <p:nvPr>
            <p:ph idx="1"/>
          </p:nvPr>
        </p:nvSpPr>
        <p:spPr/>
        <p:txBody>
          <a:bodyPr/>
          <a:lstStyle/>
          <a:p>
            <a:r>
              <a:rPr lang="en-US" dirty="0"/>
              <a:t>Things to remember:</a:t>
            </a:r>
          </a:p>
          <a:p>
            <a:pPr lvl="1"/>
            <a:r>
              <a:rPr lang="en-US" dirty="0"/>
              <a:t>The reports include personal data for members and should be kept in a secure place.</a:t>
            </a:r>
          </a:p>
          <a:p>
            <a:pPr lvl="1"/>
            <a:r>
              <a:rPr lang="en-US" dirty="0"/>
              <a:t>The reports should not be posted in a place accessible to the general public.</a:t>
            </a:r>
          </a:p>
          <a:p>
            <a:pPr lvl="1"/>
            <a:r>
              <a:rPr lang="en-US" dirty="0"/>
              <a:t>The data should only be used for ASHRAE purposes.</a:t>
            </a:r>
          </a:p>
          <a:p>
            <a:pPr lvl="1"/>
            <a:r>
              <a:rPr lang="en-US" dirty="0"/>
              <a:t>The data provided is what was provided by the member and may not always be current.</a:t>
            </a:r>
          </a:p>
          <a:p>
            <a:endParaRPr lang="en-US" dirty="0"/>
          </a:p>
          <a:p>
            <a:endParaRPr lang="en-US" dirty="0"/>
          </a:p>
        </p:txBody>
      </p:sp>
    </p:spTree>
    <p:extLst>
      <p:ext uri="{BB962C8B-B14F-4D97-AF65-F5344CB8AC3E}">
        <p14:creationId xmlns:p14="http://schemas.microsoft.com/office/powerpoint/2010/main" val="30925173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Presidential Award of Excellence Points</a:t>
            </a:r>
            <a:endParaRPr lang="fr-CA" dirty="0"/>
          </a:p>
        </p:txBody>
      </p:sp>
      <p:sp>
        <p:nvSpPr>
          <p:cNvPr id="6" name="Content Placeholder 5">
            <a:extLst>
              <a:ext uri="{FF2B5EF4-FFF2-40B4-BE49-F238E27FC236}">
                <a16:creationId xmlns:a16="http://schemas.microsoft.com/office/drawing/2014/main" xmlns="" id="{73E0D5BE-D1C3-4A22-9909-D82FE04ADE9A}"/>
              </a:ext>
            </a:extLst>
          </p:cNvPr>
          <p:cNvSpPr>
            <a:spLocks noGrp="1"/>
          </p:cNvSpPr>
          <p:nvPr>
            <p:ph idx="1"/>
          </p:nvPr>
        </p:nvSpPr>
        <p:spPr>
          <a:xfrm>
            <a:off x="838200" y="1825625"/>
            <a:ext cx="6539144" cy="4351338"/>
          </a:xfrm>
        </p:spPr>
        <p:txBody>
          <a:bodyPr>
            <a:normAutofit/>
          </a:bodyPr>
          <a:lstStyle/>
          <a:p>
            <a:pPr marL="285750" indent="-285750"/>
            <a:r>
              <a:rPr lang="en-US" altLang="en-US" dirty="0"/>
              <a:t>PAOE = Presidential Award of Excellence</a:t>
            </a:r>
          </a:p>
          <a:p>
            <a:pPr marL="285750" indent="-285750"/>
            <a:endParaRPr lang="en-US" altLang="en-US" dirty="0"/>
          </a:p>
          <a:p>
            <a:pPr marL="285750" indent="-285750"/>
            <a:r>
              <a:rPr lang="en-US" altLang="en-US" dirty="0"/>
              <a:t>Society President selects point assignments annually</a:t>
            </a:r>
          </a:p>
          <a:p>
            <a:pPr marL="742950" lvl="1" indent="-285750"/>
            <a:r>
              <a:rPr lang="en-US" altLang="en-US" sz="1600" dirty="0"/>
              <a:t>Dynamically changing. Submit your feedback to your RVC.</a:t>
            </a:r>
          </a:p>
          <a:p>
            <a:pPr marL="285750" indent="-285750"/>
            <a:endParaRPr lang="en-US" altLang="en-US" dirty="0"/>
          </a:p>
          <a:p>
            <a:pPr marL="285750" indent="-285750"/>
            <a:r>
              <a:rPr lang="en-US" altLang="en-US" dirty="0"/>
              <a:t>Starting July 1, 2019, YEA now has it’s own PAOE category!</a:t>
            </a:r>
          </a:p>
          <a:p>
            <a:pPr marL="0" indent="0">
              <a:buNone/>
            </a:pPr>
            <a:endParaRPr lang="en-US" dirty="0"/>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Lst>
          </a:blip>
          <a:srcRect t="13490"/>
          <a:stretch>
            <a:fillRect/>
          </a:stretch>
        </p:blipFill>
        <p:spPr bwMode="auto">
          <a:xfrm>
            <a:off x="7495713" y="2478450"/>
            <a:ext cx="4267200" cy="20780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6503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PAOE</a:t>
            </a:r>
          </a:p>
        </p:txBody>
      </p:sp>
      <p:sp>
        <p:nvSpPr>
          <p:cNvPr id="3" name="Content Placeholder 2"/>
          <p:cNvSpPr>
            <a:spLocks noGrp="1"/>
          </p:cNvSpPr>
          <p:nvPr>
            <p:ph idx="1"/>
          </p:nvPr>
        </p:nvSpPr>
        <p:spPr>
          <a:xfrm>
            <a:off x="266701" y="1387475"/>
            <a:ext cx="11477624" cy="4351338"/>
          </a:xfrm>
        </p:spPr>
        <p:txBody>
          <a:bodyPr>
            <a:normAutofit/>
          </a:bodyPr>
          <a:lstStyle/>
          <a:p>
            <a:r>
              <a:rPr lang="en-US" dirty="0"/>
              <a:t>Reporting is done online at www.ashrae.org in the chapter activity section</a:t>
            </a:r>
          </a:p>
          <a:p>
            <a:pPr lvl="1"/>
            <a:r>
              <a:rPr lang="en-US" dirty="0"/>
              <a:t>A collection of tasks with associated point values</a:t>
            </a:r>
          </a:p>
          <a:p>
            <a:pPr lvl="1"/>
            <a:r>
              <a:rPr lang="en-US" dirty="0"/>
              <a:t>A means of recognition for the work you have done</a:t>
            </a:r>
          </a:p>
          <a:p>
            <a:pPr lvl="1"/>
            <a:r>
              <a:rPr lang="en-US" dirty="0"/>
              <a:t>A quality improvement tool - a way to measure your progress</a:t>
            </a:r>
          </a:p>
          <a:p>
            <a:pPr lvl="1"/>
            <a:r>
              <a:rPr lang="en-US" dirty="0"/>
              <a:t>Minimum score is 300 points for a chapter to achieve PAOE</a:t>
            </a:r>
          </a:p>
          <a:p>
            <a:pPr lvl="1"/>
            <a:r>
              <a:rPr lang="en-US" dirty="0"/>
              <a:t>PAR is 500 points to achieve STAR Award, Honor Roll, or Premiere</a:t>
            </a:r>
          </a:p>
          <a:p>
            <a:pPr lvl="1"/>
            <a:endParaRPr lang="en-US" dirty="0"/>
          </a:p>
          <a:p>
            <a:endParaRPr lang="en-US" dirty="0"/>
          </a:p>
        </p:txBody>
      </p:sp>
      <p:pic>
        <p:nvPicPr>
          <p:cNvPr id="4" name="Picture 3"/>
          <p:cNvPicPr>
            <a:picLocks noChangeAspect="1"/>
          </p:cNvPicPr>
          <p:nvPr/>
        </p:nvPicPr>
        <p:blipFill rotWithShape="1">
          <a:blip r:embed="rId3"/>
          <a:srcRect t="2982" b="4910"/>
          <a:stretch/>
        </p:blipFill>
        <p:spPr>
          <a:xfrm>
            <a:off x="1571625" y="3716588"/>
            <a:ext cx="8477250" cy="2903286"/>
          </a:xfrm>
          <a:prstGeom prst="rect">
            <a:avLst/>
          </a:prstGeom>
        </p:spPr>
      </p:pic>
    </p:spTree>
    <p:extLst>
      <p:ext uri="{BB962C8B-B14F-4D97-AF65-F5344CB8AC3E}">
        <p14:creationId xmlns:p14="http://schemas.microsoft.com/office/powerpoint/2010/main" val="3862697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by Objective</a:t>
            </a:r>
          </a:p>
        </p:txBody>
      </p:sp>
      <p:sp>
        <p:nvSpPr>
          <p:cNvPr id="4" name="Content Placeholder 3"/>
          <p:cNvSpPr>
            <a:spLocks noGrp="1"/>
          </p:cNvSpPr>
          <p:nvPr>
            <p:ph idx="1"/>
          </p:nvPr>
        </p:nvSpPr>
        <p:spPr/>
        <p:txBody>
          <a:bodyPr>
            <a:normAutofit lnSpcReduction="10000"/>
          </a:bodyPr>
          <a:lstStyle/>
          <a:p>
            <a:r>
              <a:rPr lang="en-US" dirty="0"/>
              <a:t>What are MBO’s (MCO Appendix 8A)</a:t>
            </a:r>
          </a:p>
          <a:p>
            <a:pPr lvl="1"/>
            <a:r>
              <a:rPr lang="en-US" dirty="0"/>
              <a:t>Objectives or Goals</a:t>
            </a:r>
          </a:p>
          <a:p>
            <a:pPr lvl="1"/>
            <a:r>
              <a:rPr lang="en-US" dirty="0"/>
              <a:t>Written</a:t>
            </a:r>
          </a:p>
          <a:p>
            <a:pPr lvl="1"/>
            <a:r>
              <a:rPr lang="en-US" dirty="0"/>
              <a:t>Measureable</a:t>
            </a:r>
          </a:p>
          <a:p>
            <a:pPr lvl="1"/>
            <a:r>
              <a:rPr lang="en-US" dirty="0"/>
              <a:t>Attainable</a:t>
            </a:r>
          </a:p>
          <a:p>
            <a:pPr lvl="1"/>
            <a:r>
              <a:rPr lang="en-US" dirty="0"/>
              <a:t>Challenging</a:t>
            </a:r>
          </a:p>
          <a:p>
            <a:pPr lvl="1"/>
            <a:r>
              <a:rPr lang="en-US" dirty="0"/>
              <a:t>Understandable</a:t>
            </a:r>
          </a:p>
          <a:p>
            <a:pPr lvl="1"/>
            <a:r>
              <a:rPr lang="en-US" dirty="0"/>
              <a:t>Agreed Upon</a:t>
            </a:r>
          </a:p>
          <a:p>
            <a:pPr lvl="1"/>
            <a:r>
              <a:rPr lang="en-US" dirty="0"/>
              <a:t>Costed</a:t>
            </a:r>
          </a:p>
          <a:p>
            <a:pPr lvl="1"/>
            <a:r>
              <a:rPr lang="en-US" dirty="0"/>
              <a:t>Timed</a:t>
            </a:r>
          </a:p>
          <a:p>
            <a:r>
              <a:rPr lang="en-US" dirty="0"/>
              <a:t>Why are they important</a:t>
            </a:r>
          </a:p>
        </p:txBody>
      </p:sp>
      <p:sp>
        <p:nvSpPr>
          <p:cNvPr id="3" name="Slide Number Placeholder 2"/>
          <p:cNvSpPr>
            <a:spLocks noGrp="1"/>
          </p:cNvSpPr>
          <p:nvPr>
            <p:ph type="sldNum" sz="quarter" idx="12"/>
          </p:nvPr>
        </p:nvSpPr>
        <p:spPr/>
        <p:txBody>
          <a:bodyPr/>
          <a:lstStyle/>
          <a:p>
            <a:fld id="{66349246-AACF-4459-9095-600FFF10E5FD}" type="slidenum">
              <a:rPr lang="en-US" smtClean="0"/>
              <a:pPr/>
              <a:t>46</a:t>
            </a:fld>
            <a:endParaRPr lang="en-US" dirty="0"/>
          </a:p>
        </p:txBody>
      </p:sp>
    </p:spTree>
    <p:extLst>
      <p:ext uri="{BB962C8B-B14F-4D97-AF65-F5344CB8AC3E}">
        <p14:creationId xmlns:p14="http://schemas.microsoft.com/office/powerpoint/2010/main" val="41532733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Action Planning: Management by Objectives (MBO)</a:t>
            </a:r>
          </a:p>
        </p:txBody>
      </p:sp>
      <p:sp>
        <p:nvSpPr>
          <p:cNvPr id="8" name="Content Placeholder 7"/>
          <p:cNvSpPr>
            <a:spLocks noGrp="1"/>
          </p:cNvSpPr>
          <p:nvPr>
            <p:ph idx="1"/>
          </p:nvPr>
        </p:nvSpPr>
        <p:spPr/>
        <p:txBody>
          <a:bodyPr/>
          <a:lstStyle/>
          <a:p>
            <a:r>
              <a:rPr lang="en-US" dirty="0"/>
              <a:t>Goal</a:t>
            </a:r>
          </a:p>
          <a:p>
            <a:pPr lvl="1"/>
            <a:r>
              <a:rPr lang="en-US" dirty="0"/>
              <a:t>What you want to be, do or attain?</a:t>
            </a:r>
          </a:p>
          <a:p>
            <a:r>
              <a:rPr lang="en-US" dirty="0"/>
              <a:t>Action Item</a:t>
            </a:r>
          </a:p>
          <a:p>
            <a:pPr lvl="1"/>
            <a:r>
              <a:rPr lang="en-US" dirty="0"/>
              <a:t>What specifically will you do to accomplish this?</a:t>
            </a:r>
          </a:p>
          <a:p>
            <a:r>
              <a:rPr lang="en-US" dirty="0"/>
              <a:t>Who/When</a:t>
            </a:r>
          </a:p>
          <a:p>
            <a:pPr lvl="1"/>
            <a:r>
              <a:rPr lang="en-US" dirty="0"/>
              <a:t>Plan for the persons who can help you, and establish a time frame for getting the task/s completed</a:t>
            </a:r>
          </a:p>
          <a:p>
            <a:r>
              <a:rPr lang="en-US" dirty="0"/>
              <a:t>Status</a:t>
            </a:r>
          </a:p>
          <a:p>
            <a:pPr lvl="1"/>
            <a:r>
              <a:rPr lang="en-US" dirty="0"/>
              <a:t>Measurement of progress of attaining the goal(s)</a:t>
            </a:r>
          </a:p>
          <a:p>
            <a:endParaRPr lang="en-US" dirty="0"/>
          </a:p>
        </p:txBody>
      </p:sp>
    </p:spTree>
    <p:extLst>
      <p:ext uri="{BB962C8B-B14F-4D97-AF65-F5344CB8AC3E}">
        <p14:creationId xmlns:p14="http://schemas.microsoft.com/office/powerpoint/2010/main" val="40767456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Operations</a:t>
            </a:r>
          </a:p>
        </p:txBody>
      </p:sp>
      <p:sp>
        <p:nvSpPr>
          <p:cNvPr id="3" name="Content Placeholder 2"/>
          <p:cNvSpPr>
            <a:spLocks noGrp="1"/>
          </p:cNvSpPr>
          <p:nvPr>
            <p:ph idx="1"/>
          </p:nvPr>
        </p:nvSpPr>
        <p:spPr/>
        <p:txBody>
          <a:bodyPr>
            <a:normAutofit/>
          </a:bodyPr>
          <a:lstStyle/>
          <a:p>
            <a:r>
              <a:rPr lang="en-US" dirty="0">
                <a:solidFill>
                  <a:schemeClr val="tx1"/>
                </a:solidFill>
              </a:rPr>
              <a:t>Why is YEA as important as</a:t>
            </a:r>
          </a:p>
          <a:p>
            <a:pPr lvl="1"/>
            <a:r>
              <a:rPr lang="en-US" dirty="0">
                <a:solidFill>
                  <a:schemeClr val="tx1"/>
                </a:solidFill>
              </a:rPr>
              <a:t>Membership</a:t>
            </a:r>
          </a:p>
          <a:p>
            <a:pPr lvl="1"/>
            <a:r>
              <a:rPr lang="en-US" dirty="0">
                <a:solidFill>
                  <a:schemeClr val="tx1"/>
                </a:solidFill>
              </a:rPr>
              <a:t>Resource Promotion</a:t>
            </a:r>
          </a:p>
          <a:p>
            <a:pPr lvl="1"/>
            <a:r>
              <a:rPr lang="en-US" dirty="0">
                <a:solidFill>
                  <a:schemeClr val="tx1"/>
                </a:solidFill>
              </a:rPr>
              <a:t>Chapter Technology Transfer</a:t>
            </a:r>
          </a:p>
          <a:p>
            <a:r>
              <a:rPr lang="en-US" dirty="0">
                <a:solidFill>
                  <a:schemeClr val="tx1"/>
                </a:solidFill>
              </a:rPr>
              <a:t>How does this tie into your chapter?</a:t>
            </a:r>
          </a:p>
          <a:p>
            <a:r>
              <a:rPr lang="en-US" dirty="0">
                <a:solidFill>
                  <a:schemeClr val="tx1"/>
                </a:solidFill>
              </a:rPr>
              <a:t>What do you need to do for your chapter?</a:t>
            </a:r>
          </a:p>
          <a:p>
            <a:pPr lvl="1"/>
            <a:r>
              <a:rPr lang="en-US" dirty="0">
                <a:solidFill>
                  <a:schemeClr val="tx1"/>
                </a:solidFill>
              </a:rPr>
              <a:t>The Manual for Chapter Operations</a:t>
            </a:r>
          </a:p>
          <a:p>
            <a:pPr lvl="2"/>
            <a:r>
              <a:rPr lang="en-US" dirty="0">
                <a:solidFill>
                  <a:schemeClr val="tx1"/>
                </a:solidFill>
                <a:hlinkClick r:id="rId3"/>
              </a:rPr>
              <a:t>https://www.ashrae.org/society-groups/chapters/manual-for-chapter-operations</a:t>
            </a:r>
            <a:r>
              <a:rPr lang="en-US" dirty="0">
                <a:solidFill>
                  <a:schemeClr val="tx1"/>
                </a:solidFill>
              </a:rPr>
              <a:t> </a:t>
            </a:r>
          </a:p>
          <a:p>
            <a:pPr lvl="1"/>
            <a:endParaRPr lang="en-US" dirty="0">
              <a:solidFill>
                <a:schemeClr val="tx1"/>
              </a:solidFill>
            </a:endParaRPr>
          </a:p>
          <a:p>
            <a:endParaRPr lang="en-US" dirty="0"/>
          </a:p>
        </p:txBody>
      </p:sp>
    </p:spTree>
    <p:extLst>
      <p:ext uri="{BB962C8B-B14F-4D97-AF65-F5344CB8AC3E}">
        <p14:creationId xmlns:p14="http://schemas.microsoft.com/office/powerpoint/2010/main" val="35345817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Young Engineers in ASHRAE</a:t>
            </a:r>
            <a:endParaRPr lang="fr-CA" dirty="0"/>
          </a:p>
        </p:txBody>
      </p:sp>
      <p:sp>
        <p:nvSpPr>
          <p:cNvPr id="6" name="Content Placeholder 5">
            <a:extLst>
              <a:ext uri="{FF2B5EF4-FFF2-40B4-BE49-F238E27FC236}">
                <a16:creationId xmlns:a16="http://schemas.microsoft.com/office/drawing/2014/main" xmlns="" id="{B478CCFC-E52C-4F65-B27F-2EFAD33D7FC0}"/>
              </a:ext>
            </a:extLst>
          </p:cNvPr>
          <p:cNvSpPr>
            <a:spLocks noGrp="1"/>
          </p:cNvSpPr>
          <p:nvPr>
            <p:ph idx="1"/>
          </p:nvPr>
        </p:nvSpPr>
        <p:spPr/>
        <p:txBody>
          <a:bodyPr/>
          <a:lstStyle/>
          <a:p>
            <a:r>
              <a:rPr lang="en-US" dirty="0"/>
              <a:t>YEA RVC:</a:t>
            </a:r>
          </a:p>
          <a:p>
            <a:pPr lvl="1"/>
            <a:r>
              <a:rPr lang="en-US" dirty="0" smtClean="0"/>
              <a:t>Jackson Willis</a:t>
            </a:r>
            <a:endParaRPr lang="en-US" dirty="0"/>
          </a:p>
          <a:p>
            <a:pPr lvl="1"/>
            <a:r>
              <a:rPr lang="en-US" dirty="0" smtClean="0"/>
              <a:t>Jackson.willis@faulknerhaynes.com</a:t>
            </a:r>
            <a:endParaRPr lang="en-US" dirty="0"/>
          </a:p>
          <a:p>
            <a:pPr lvl="1"/>
            <a:r>
              <a:rPr lang="en-US" dirty="0" smtClean="0"/>
              <a:t>(980) 395-9796</a:t>
            </a:r>
            <a:endParaRPr lang="en-US" dirty="0"/>
          </a:p>
          <a:p>
            <a:endParaRPr lang="en-US" dirty="0"/>
          </a:p>
          <a:p>
            <a:r>
              <a:rPr lang="en-US" dirty="0"/>
              <a:t>ASHRAE YEA Staff Liaison:</a:t>
            </a:r>
          </a:p>
          <a:p>
            <a:pPr lvl="1"/>
            <a:r>
              <a:rPr lang="en-US" dirty="0"/>
              <a:t>Rhiannon Masterson</a:t>
            </a:r>
          </a:p>
          <a:p>
            <a:pPr lvl="1"/>
            <a:r>
              <a:rPr lang="en-US" dirty="0">
                <a:hlinkClick r:id="rId2"/>
              </a:rPr>
              <a:t>rmasterson@ashrae.org</a:t>
            </a:r>
            <a:r>
              <a:rPr lang="en-US" dirty="0"/>
              <a:t> </a:t>
            </a:r>
          </a:p>
          <a:p>
            <a:endParaRPr lang="en-US" dirty="0"/>
          </a:p>
        </p:txBody>
      </p:sp>
      <p:pic>
        <p:nvPicPr>
          <p:cNvPr id="5"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68643" y="4209424"/>
            <a:ext cx="2828333" cy="1885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1375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dirty="0"/>
          </a:p>
        </p:txBody>
      </p:sp>
      <p:sp>
        <p:nvSpPr>
          <p:cNvPr id="5" name="Content Placeholder 4">
            <a:extLst>
              <a:ext uri="{FF2B5EF4-FFF2-40B4-BE49-F238E27FC236}">
                <a16:creationId xmlns:a16="http://schemas.microsoft.com/office/drawing/2014/main" xmlns="" id="{DB5B18BA-DBDE-46AF-A84B-1793431E790F}"/>
              </a:ext>
            </a:extLst>
          </p:cNvPr>
          <p:cNvSpPr>
            <a:spLocks noGrp="1"/>
          </p:cNvSpPr>
          <p:nvPr>
            <p:ph idx="1"/>
          </p:nvPr>
        </p:nvSpPr>
        <p:spPr>
          <a:xfrm>
            <a:off x="2792506" y="3065928"/>
            <a:ext cx="6530266" cy="3155857"/>
          </a:xfrm>
        </p:spPr>
        <p:txBody>
          <a:bodyPr/>
          <a:lstStyle/>
          <a:p>
            <a:pPr marL="0" indent="0" algn="ctr">
              <a:buNone/>
            </a:pPr>
            <a:r>
              <a:rPr lang="en-US" sz="4400" dirty="0"/>
              <a:t>YEA @ Society</a:t>
            </a:r>
          </a:p>
          <a:p>
            <a:endParaRPr lang="en-US" dirty="0"/>
          </a:p>
        </p:txBody>
      </p:sp>
    </p:spTree>
    <p:extLst>
      <p:ext uri="{BB962C8B-B14F-4D97-AF65-F5344CB8AC3E}">
        <p14:creationId xmlns:p14="http://schemas.microsoft.com/office/powerpoint/2010/main" val="263341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Young Engineers in ASHRAE</a:t>
            </a:r>
            <a:endParaRPr lang="fr-CA" dirty="0"/>
          </a:p>
        </p:txBody>
      </p:sp>
      <p:sp>
        <p:nvSpPr>
          <p:cNvPr id="3" name="Espace réservé du contenu 2"/>
          <p:cNvSpPr>
            <a:spLocks noGrp="1"/>
          </p:cNvSpPr>
          <p:nvPr>
            <p:ph idx="1"/>
          </p:nvPr>
        </p:nvSpPr>
        <p:spPr/>
        <p:txBody>
          <a:bodyPr>
            <a:normAutofit/>
          </a:bodyPr>
          <a:lstStyle/>
          <a:p>
            <a:r>
              <a:rPr lang="en-US" dirty="0"/>
              <a:t>This is who we are. And this is what we do…</a:t>
            </a:r>
          </a:p>
          <a:p>
            <a:pPr lvl="1"/>
            <a:endParaRPr lang="en-US" dirty="0"/>
          </a:p>
          <a:p>
            <a:r>
              <a:rPr lang="en-US" dirty="0"/>
              <a:t>Young Engineers (35 years old and under) in ASHRAE</a:t>
            </a:r>
          </a:p>
          <a:p>
            <a:pPr lvl="1"/>
            <a:r>
              <a:rPr lang="en-US" dirty="0"/>
              <a:t>Advance the arts and sciences of HVAC&amp;R</a:t>
            </a:r>
          </a:p>
          <a:p>
            <a:pPr lvl="1"/>
            <a:r>
              <a:rPr lang="en-US" sz="2800" dirty="0"/>
              <a:t>Serve humanity and promote a sustainable world </a:t>
            </a:r>
          </a:p>
          <a:p>
            <a:pPr marL="0" indent="0">
              <a:buNone/>
            </a:pPr>
            <a:endParaRPr lang="en-US" dirty="0"/>
          </a:p>
          <a:p>
            <a:r>
              <a:rPr lang="en-US" dirty="0"/>
              <a:t>Aim to enhance our member benefits for young professional ASHRAE members by identifying activities and services focused on their needs. </a:t>
            </a:r>
          </a:p>
          <a:p>
            <a:endParaRPr lang="fr-CA" dirty="0"/>
          </a:p>
        </p:txBody>
      </p:sp>
      <p:pic>
        <p:nvPicPr>
          <p:cNvPr id="4" name="Picture 6" descr="Inline imag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74468" y="1552049"/>
            <a:ext cx="3329252" cy="18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18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Growth in YEA Numbers!</a:t>
            </a:r>
            <a:endParaRPr lang="fr-CA" dirty="0"/>
          </a:p>
        </p:txBody>
      </p:sp>
      <p:sp>
        <p:nvSpPr>
          <p:cNvPr id="5" name="Rectangle 4"/>
          <p:cNvSpPr/>
          <p:nvPr/>
        </p:nvSpPr>
        <p:spPr>
          <a:xfrm>
            <a:off x="1943099" y="6153149"/>
            <a:ext cx="8010525" cy="461665"/>
          </a:xfrm>
          <a:prstGeom prst="rect">
            <a:avLst/>
          </a:prstGeom>
        </p:spPr>
        <p:txBody>
          <a:bodyPr wrap="square">
            <a:spAutoFit/>
          </a:bodyPr>
          <a:lstStyle/>
          <a:p>
            <a:pPr lvl="1"/>
            <a:r>
              <a:rPr lang="en-US" altLang="en-US" sz="2400" dirty="0"/>
              <a:t>As of July 2019, the average ASHRAE age is 46 years old. </a:t>
            </a:r>
          </a:p>
        </p:txBody>
      </p:sp>
      <p:graphicFrame>
        <p:nvGraphicFramePr>
          <p:cNvPr id="7" name="Chart 6">
            <a:extLst>
              <a:ext uri="{FF2B5EF4-FFF2-40B4-BE49-F238E27FC236}">
                <a16:creationId xmlns:a16="http://schemas.microsoft.com/office/drawing/2014/main" xmlns="" id="{00000000-0008-0000-0000-000006000000}"/>
              </a:ext>
            </a:extLst>
          </p:cNvPr>
          <p:cNvGraphicFramePr>
            <a:graphicFrameLocks/>
          </p:cNvGraphicFramePr>
          <p:nvPr>
            <p:extLst>
              <p:ext uri="{D42A27DB-BD31-4B8C-83A1-F6EECF244321}">
                <p14:modId xmlns:p14="http://schemas.microsoft.com/office/powerpoint/2010/main" val="281917399"/>
              </p:ext>
            </p:extLst>
          </p:nvPr>
        </p:nvGraphicFramePr>
        <p:xfrm>
          <a:off x="2390774" y="1400110"/>
          <a:ext cx="7410451" cy="46799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2246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a:t>Young Engineers in ASHRAE</a:t>
            </a:r>
            <a:endParaRPr lang="fr-CA" dirty="0"/>
          </a:p>
        </p:txBody>
      </p:sp>
      <p:sp>
        <p:nvSpPr>
          <p:cNvPr id="3" name="Espace réservé du contenu 2"/>
          <p:cNvSpPr>
            <a:spLocks noGrp="1"/>
          </p:cNvSpPr>
          <p:nvPr>
            <p:ph idx="1"/>
          </p:nvPr>
        </p:nvSpPr>
        <p:spPr/>
        <p:txBody>
          <a:bodyPr>
            <a:normAutofit fontScale="77500" lnSpcReduction="20000"/>
          </a:bodyPr>
          <a:lstStyle/>
          <a:p>
            <a:pPr marL="0" indent="0">
              <a:buNone/>
            </a:pPr>
            <a:r>
              <a:rPr lang="en-US" altLang="en-US" dirty="0"/>
              <a:t>What and who is the YEA Committee?</a:t>
            </a:r>
          </a:p>
          <a:p>
            <a:r>
              <a:rPr lang="en-US" dirty="0"/>
              <a:t>Committee Chair – Vanessa </a:t>
            </a:r>
            <a:r>
              <a:rPr lang="en-US" dirty="0" err="1"/>
              <a:t>Freidberg</a:t>
            </a:r>
            <a:endParaRPr lang="en-US" dirty="0"/>
          </a:p>
          <a:p>
            <a:r>
              <a:rPr lang="en-US" dirty="0"/>
              <a:t>Senior Vice Chair – Rachel Romero</a:t>
            </a:r>
          </a:p>
          <a:p>
            <a:r>
              <a:rPr lang="en-US" dirty="0"/>
              <a:t>Junior Vice Chair – Shona O’Dea</a:t>
            </a:r>
          </a:p>
          <a:p>
            <a:r>
              <a:rPr lang="en-US" dirty="0"/>
              <a:t>Regional Vice Chairs –  15 RVCs – one for each Region</a:t>
            </a:r>
          </a:p>
          <a:p>
            <a:r>
              <a:rPr lang="en-US" dirty="0"/>
              <a:t>At-Large Members</a:t>
            </a:r>
          </a:p>
          <a:p>
            <a:r>
              <a:rPr lang="en-US" dirty="0"/>
              <a:t>CIBSE Consultant</a:t>
            </a:r>
          </a:p>
          <a:p>
            <a:r>
              <a:rPr lang="en-US" dirty="0"/>
              <a:t>Liaison/Membership Promotion</a:t>
            </a:r>
          </a:p>
          <a:p>
            <a:r>
              <a:rPr lang="en-US" dirty="0"/>
              <a:t>Liaison/Student Activities</a:t>
            </a:r>
          </a:p>
          <a:p>
            <a:r>
              <a:rPr lang="en-US" dirty="0"/>
              <a:t>BOD Ex-Officio – Jeff Clarke</a:t>
            </a:r>
          </a:p>
          <a:p>
            <a:r>
              <a:rPr lang="en-US" dirty="0"/>
              <a:t>Consultant – </a:t>
            </a:r>
            <a:r>
              <a:rPr lang="en-US"/>
              <a:t>Stephanie Kunkel</a:t>
            </a:r>
            <a:endParaRPr lang="en-US" dirty="0"/>
          </a:p>
          <a:p>
            <a:r>
              <a:rPr lang="en-US" dirty="0"/>
              <a:t>Staff Liaison – Rhiannon Masterson</a:t>
            </a:r>
          </a:p>
        </p:txBody>
      </p:sp>
      <p:pic>
        <p:nvPicPr>
          <p:cNvPr id="4" name="Picture 6"/>
          <p:cNvPicPr>
            <a:picLocks noChangeAspect="1"/>
          </p:cNvPicPr>
          <p:nvPr/>
        </p:nvPicPr>
        <p:blipFill>
          <a:blip r:embed="rId2">
            <a:extLst>
              <a:ext uri="{28A0092B-C50C-407E-A947-70E740481C1C}">
                <a14:useLocalDpi xmlns:a14="http://schemas.microsoft.com/office/drawing/2010/main" val="0"/>
              </a:ext>
            </a:extLst>
          </a:blip>
          <a:srcRect t="44450" b="-2"/>
          <a:stretch>
            <a:fillRect/>
          </a:stretch>
        </p:blipFill>
        <p:spPr bwMode="auto">
          <a:xfrm>
            <a:off x="7159996" y="4001294"/>
            <a:ext cx="39878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5092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ltLang="en-US" dirty="0"/>
              <a:t>ASHRAE Map of Regions (I – XII)</a:t>
            </a:r>
            <a:endParaRPr lang="fr-CA" dirty="0"/>
          </a:p>
        </p:txBody>
      </p:sp>
      <p:pic>
        <p:nvPicPr>
          <p:cNvPr id="3" name="Picture 2"/>
          <p:cNvPicPr>
            <a:picLocks noChangeAspect="1"/>
          </p:cNvPicPr>
          <p:nvPr/>
        </p:nvPicPr>
        <p:blipFill rotWithShape="1">
          <a:blip r:embed="rId2"/>
          <a:srcRect b="16912"/>
          <a:stretch/>
        </p:blipFill>
        <p:spPr>
          <a:xfrm>
            <a:off x="1743152" y="1282249"/>
            <a:ext cx="8705696" cy="5293067"/>
          </a:xfrm>
          <a:prstGeom prst="rect">
            <a:avLst/>
          </a:prstGeom>
        </p:spPr>
      </p:pic>
      <p:sp>
        <p:nvSpPr>
          <p:cNvPr id="5" name="Rectangle 4"/>
          <p:cNvSpPr/>
          <p:nvPr/>
        </p:nvSpPr>
        <p:spPr>
          <a:xfrm>
            <a:off x="5162550" y="5934075"/>
            <a:ext cx="5286298" cy="641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66847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TotalTime>
  <Words>3064</Words>
  <Application>Microsoft Office PowerPoint</Application>
  <PresentationFormat>Widescreen</PresentationFormat>
  <Paragraphs>474</Paragraphs>
  <Slides>49</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Calibri Light</vt:lpstr>
      <vt:lpstr>Courier New</vt:lpstr>
      <vt:lpstr>Office Theme</vt:lpstr>
      <vt:lpstr>PowerPoint Presentation</vt:lpstr>
      <vt:lpstr>What is ASHRAE?</vt:lpstr>
      <vt:lpstr>What is ASHRAE?</vt:lpstr>
      <vt:lpstr>ASHRAE Acronyms...</vt:lpstr>
      <vt:lpstr>PowerPoint Presentation</vt:lpstr>
      <vt:lpstr>Young Engineers in ASHRAE</vt:lpstr>
      <vt:lpstr>Growth in YEA Numbers!</vt:lpstr>
      <vt:lpstr>Young Engineers in ASHRAE</vt:lpstr>
      <vt:lpstr>ASHRAE Map of Regions (I – XII)</vt:lpstr>
      <vt:lpstr>ASHRAE Map of Regions (VIII, XIV, At-Large)</vt:lpstr>
      <vt:lpstr>YEA RVC – YEA Regional Vice Chair</vt:lpstr>
      <vt:lpstr>YEA Subcommittees</vt:lpstr>
      <vt:lpstr>Regional YEA Statistics</vt:lpstr>
      <vt:lpstr>Programs, Awards &amp; Resources of YEA</vt:lpstr>
      <vt:lpstr>YEA Leadership Weekend (YLW)</vt:lpstr>
      <vt:lpstr>YEA Leadership International (YLI)</vt:lpstr>
      <vt:lpstr>YEA Leadership Weekend 2.0 (YLW 2.0)</vt:lpstr>
      <vt:lpstr>SmartStart Program</vt:lpstr>
      <vt:lpstr>Leadership U</vt:lpstr>
      <vt:lpstr>LeaDRS</vt:lpstr>
      <vt:lpstr>Developing Leader Award</vt:lpstr>
      <vt:lpstr>YEA Award of Individual Excellence</vt:lpstr>
      <vt:lpstr>Graduate Student Travel Award</vt:lpstr>
      <vt:lpstr>HVAC Design Training Scholarship</vt:lpstr>
      <vt:lpstr>ASHRAE Technical Committees (TC)</vt:lpstr>
      <vt:lpstr>ASHRAE Technical Committees (TC)</vt:lpstr>
      <vt:lpstr>Networking/Information Exchange</vt:lpstr>
      <vt:lpstr>YEA Connections Newsletter</vt:lpstr>
      <vt:lpstr>How to follow YEA</vt:lpstr>
      <vt:lpstr>YEA Guides</vt:lpstr>
      <vt:lpstr>PowerPoint Presentation</vt:lpstr>
      <vt:lpstr>YEA Chapter Chair (YCC)</vt:lpstr>
      <vt:lpstr>Chapter Chair – Best Practices</vt:lpstr>
      <vt:lpstr>Chapter Chair – Best Practices</vt:lpstr>
      <vt:lpstr>Get Involved in Your Chapter</vt:lpstr>
      <vt:lpstr>Get Involved in Your Chapter</vt:lpstr>
      <vt:lpstr>Support Young Engineers in ASHRAE</vt:lpstr>
      <vt:lpstr>Target YEA Membership</vt:lpstr>
      <vt:lpstr>YEA Chapter Activities Ideas</vt:lpstr>
      <vt:lpstr>Have an event?</vt:lpstr>
      <vt:lpstr>PowerPoint Presentation</vt:lpstr>
      <vt:lpstr>Running Chapter Reports</vt:lpstr>
      <vt:lpstr>Running Chapter Reports</vt:lpstr>
      <vt:lpstr>Presidential Award of Excellence Points</vt:lpstr>
      <vt:lpstr>PAOE</vt:lpstr>
      <vt:lpstr>Management by Objective</vt:lpstr>
      <vt:lpstr>Action Planning: Management by Objectives (MBO)</vt:lpstr>
      <vt:lpstr>Chapter Operations</vt:lpstr>
      <vt:lpstr>Young Engineers in ASHRAE</vt:lpstr>
    </vt:vector>
  </TitlesOfParts>
  <Company>ASHRAE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Joyce, Megan</dc:creator>
  <cp:lastModifiedBy>Jackson Willis</cp:lastModifiedBy>
  <cp:revision>100</cp:revision>
  <dcterms:created xsi:type="dcterms:W3CDTF">2017-02-06T18:00:44Z</dcterms:created>
  <dcterms:modified xsi:type="dcterms:W3CDTF">2019-09-13T15:23:06Z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3" name="_NewReviewCycle">
    <vt:lpwstr/>
  </property>
</Properties>
</file>